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6"/>
  </p:notesMasterIdLst>
  <p:handoutMasterIdLst>
    <p:handoutMasterId r:id="rId47"/>
  </p:handoutMasterIdLst>
  <p:sldIdLst>
    <p:sldId id="257" r:id="rId3"/>
    <p:sldId id="258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81" r:id="rId13"/>
    <p:sldId id="282" r:id="rId14"/>
    <p:sldId id="279" r:id="rId15"/>
    <p:sldId id="26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295" r:id="rId42"/>
    <p:sldId id="309" r:id="rId43"/>
    <p:sldId id="310" r:id="rId44"/>
    <p:sldId id="311" r:id="rId4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123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E6B583-9022-480C-930F-8A3FFB66BF12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5D3210F-04C4-4AC6-AC27-D89C3561C543}">
      <dgm:prSet phldrT="[Текст]" custT="1"/>
      <dgm:spPr/>
      <dgm:t>
        <a:bodyPr/>
        <a:lstStyle/>
        <a:p>
          <a:r>
            <a:rPr lang="ru-RU" sz="1800" dirty="0" smtClean="0">
              <a:solidFill>
                <a:schemeClr val="tx2"/>
              </a:solidFill>
            </a:rPr>
            <a:t>Реализация </a:t>
          </a:r>
          <a:r>
            <a:rPr lang="ru-RU" sz="1800" dirty="0" err="1" smtClean="0">
              <a:solidFill>
                <a:schemeClr val="tx2"/>
              </a:solidFill>
            </a:rPr>
            <a:t>системно-деятельностного</a:t>
          </a:r>
          <a:r>
            <a:rPr lang="ru-RU" sz="1800" dirty="0" smtClean="0">
              <a:solidFill>
                <a:schemeClr val="tx2"/>
              </a:solidFill>
            </a:rPr>
            <a:t> подхода в группах:</a:t>
          </a:r>
          <a:endParaRPr lang="ru-RU" sz="1800" dirty="0">
            <a:solidFill>
              <a:schemeClr val="tx2"/>
            </a:solidFill>
          </a:endParaRPr>
        </a:p>
      </dgm:t>
    </dgm:pt>
    <dgm:pt modelId="{6F7FF5E8-E409-478D-97F8-68335E1FCC1A}" type="parTrans" cxnId="{541C35B2-DFFB-4DA3-9787-FC63B035DEA4}">
      <dgm:prSet/>
      <dgm:spPr/>
      <dgm:t>
        <a:bodyPr/>
        <a:lstStyle/>
        <a:p>
          <a:endParaRPr lang="ru-RU"/>
        </a:p>
      </dgm:t>
    </dgm:pt>
    <dgm:pt modelId="{CB40E3A6-D6AA-4DB7-8F87-0FEC27F27D12}" type="sibTrans" cxnId="{541C35B2-DFFB-4DA3-9787-FC63B035DEA4}">
      <dgm:prSet/>
      <dgm:spPr/>
      <dgm:t>
        <a:bodyPr/>
        <a:lstStyle/>
        <a:p>
          <a:endParaRPr lang="ru-RU"/>
        </a:p>
      </dgm:t>
    </dgm:pt>
    <dgm:pt modelId="{003738E6-51A9-4C67-98CD-51C9A4502273}">
      <dgm:prSet phldrT="[Текст]" custT="1"/>
      <dgm:spPr/>
      <dgm:t>
        <a:bodyPr/>
        <a:lstStyle/>
        <a:p>
          <a:r>
            <a:rPr lang="ru-RU" sz="1800" dirty="0" smtClean="0"/>
            <a:t>Раннего возраста</a:t>
          </a:r>
          <a:endParaRPr lang="ru-RU" sz="1800" dirty="0"/>
        </a:p>
      </dgm:t>
    </dgm:pt>
    <dgm:pt modelId="{8A36E6C7-FE59-42CB-B545-0B8BBA80EBEA}" type="parTrans" cxnId="{E3ECC812-C09E-4F50-BA4F-CBE0C0F00F86}">
      <dgm:prSet/>
      <dgm:spPr/>
      <dgm:t>
        <a:bodyPr/>
        <a:lstStyle/>
        <a:p>
          <a:endParaRPr lang="ru-RU"/>
        </a:p>
      </dgm:t>
    </dgm:pt>
    <dgm:pt modelId="{AA09BA90-B719-443C-A5D8-5ED50F10D42F}" type="sibTrans" cxnId="{E3ECC812-C09E-4F50-BA4F-CBE0C0F00F86}">
      <dgm:prSet/>
      <dgm:spPr/>
      <dgm:t>
        <a:bodyPr/>
        <a:lstStyle/>
        <a:p>
          <a:endParaRPr lang="ru-RU"/>
        </a:p>
      </dgm:t>
    </dgm:pt>
    <dgm:pt modelId="{1B2AC50F-5400-4755-A86D-0219DDE2A8D2}">
      <dgm:prSet phldrT="[Текст]" custT="1"/>
      <dgm:spPr/>
      <dgm:t>
        <a:bodyPr/>
        <a:lstStyle/>
        <a:p>
          <a:r>
            <a:rPr lang="ru-RU" sz="1800" dirty="0" smtClean="0"/>
            <a:t>Среднего возраста</a:t>
          </a:r>
          <a:endParaRPr lang="ru-RU" sz="1800" dirty="0"/>
        </a:p>
      </dgm:t>
    </dgm:pt>
    <dgm:pt modelId="{A72B111C-01CB-4850-BF91-D4D89283174D}" type="parTrans" cxnId="{778A7990-C717-4C6D-B94C-023BC9B13809}">
      <dgm:prSet/>
      <dgm:spPr/>
      <dgm:t>
        <a:bodyPr/>
        <a:lstStyle/>
        <a:p>
          <a:endParaRPr lang="ru-RU"/>
        </a:p>
      </dgm:t>
    </dgm:pt>
    <dgm:pt modelId="{C715DB3E-1F78-4892-BA16-51375DB4BD80}" type="sibTrans" cxnId="{778A7990-C717-4C6D-B94C-023BC9B13809}">
      <dgm:prSet/>
      <dgm:spPr/>
      <dgm:t>
        <a:bodyPr/>
        <a:lstStyle/>
        <a:p>
          <a:endParaRPr lang="ru-RU"/>
        </a:p>
      </dgm:t>
    </dgm:pt>
    <dgm:pt modelId="{871056C3-7C29-4658-B918-22F59B4734FF}">
      <dgm:prSet phldrT="[Текст]" custT="1"/>
      <dgm:spPr/>
      <dgm:t>
        <a:bodyPr/>
        <a:lstStyle/>
        <a:p>
          <a:r>
            <a:rPr lang="ru-RU" sz="1800" dirty="0" smtClean="0"/>
            <a:t>Старшего возраста</a:t>
          </a:r>
          <a:endParaRPr lang="ru-RU" sz="1800" dirty="0"/>
        </a:p>
      </dgm:t>
    </dgm:pt>
    <dgm:pt modelId="{1F8473AC-397F-4C8C-93E6-AF696EEA2DB8}" type="parTrans" cxnId="{FFBB0F86-2829-448B-AE56-81E5F23F6A3E}">
      <dgm:prSet/>
      <dgm:spPr/>
      <dgm:t>
        <a:bodyPr/>
        <a:lstStyle/>
        <a:p>
          <a:endParaRPr lang="ru-RU"/>
        </a:p>
      </dgm:t>
    </dgm:pt>
    <dgm:pt modelId="{59672493-671A-4122-850B-FF820910FB87}" type="sibTrans" cxnId="{FFBB0F86-2829-448B-AE56-81E5F23F6A3E}">
      <dgm:prSet/>
      <dgm:spPr/>
      <dgm:t>
        <a:bodyPr/>
        <a:lstStyle/>
        <a:p>
          <a:endParaRPr lang="ru-RU"/>
        </a:p>
      </dgm:t>
    </dgm:pt>
    <dgm:pt modelId="{1BAC6B06-ADE4-4B83-9B7A-520FC8348CB5}">
      <dgm:prSet phldrT="[Текст]" custT="1"/>
      <dgm:spPr/>
      <dgm:t>
        <a:bodyPr/>
        <a:lstStyle/>
        <a:p>
          <a:r>
            <a:rPr lang="ru-RU" sz="1600" dirty="0" smtClean="0"/>
            <a:t>Предшкольной подготовки</a:t>
          </a:r>
          <a:endParaRPr lang="ru-RU" sz="1600" dirty="0"/>
        </a:p>
      </dgm:t>
    </dgm:pt>
    <dgm:pt modelId="{C6776C58-9252-4325-A5D1-1F369FF3A513}" type="parTrans" cxnId="{2D2988CF-D650-4A84-9F48-ACEDD24F7461}">
      <dgm:prSet/>
      <dgm:spPr/>
      <dgm:t>
        <a:bodyPr/>
        <a:lstStyle/>
        <a:p>
          <a:endParaRPr lang="ru-RU"/>
        </a:p>
      </dgm:t>
    </dgm:pt>
    <dgm:pt modelId="{6387A8E5-3948-48E7-B7CE-DE4DE650C75E}" type="sibTrans" cxnId="{2D2988CF-D650-4A84-9F48-ACEDD24F7461}">
      <dgm:prSet/>
      <dgm:spPr/>
      <dgm:t>
        <a:bodyPr/>
        <a:lstStyle/>
        <a:p>
          <a:endParaRPr lang="ru-RU"/>
        </a:p>
      </dgm:t>
    </dgm:pt>
    <dgm:pt modelId="{FD9E03D9-4061-44B2-9A44-B8C98BACDFB9}">
      <dgm:prSet custT="1"/>
      <dgm:spPr/>
      <dgm:t>
        <a:bodyPr/>
        <a:lstStyle/>
        <a:p>
          <a:r>
            <a:rPr lang="ru-RU" sz="1800" dirty="0" smtClean="0"/>
            <a:t>Младшего возраста</a:t>
          </a:r>
          <a:endParaRPr lang="ru-RU" sz="1800" dirty="0"/>
        </a:p>
      </dgm:t>
    </dgm:pt>
    <dgm:pt modelId="{10CD852B-6EEA-4829-870E-0BE6B9338177}" type="parTrans" cxnId="{AF98624A-CC90-4752-8491-8BF53B2EE3E0}">
      <dgm:prSet/>
      <dgm:spPr/>
      <dgm:t>
        <a:bodyPr/>
        <a:lstStyle/>
        <a:p>
          <a:endParaRPr lang="ru-RU"/>
        </a:p>
      </dgm:t>
    </dgm:pt>
    <dgm:pt modelId="{62F7F2B8-DFF6-44DD-9F60-2E47FC1F7139}" type="sibTrans" cxnId="{AF98624A-CC90-4752-8491-8BF53B2EE3E0}">
      <dgm:prSet/>
      <dgm:spPr/>
      <dgm:t>
        <a:bodyPr/>
        <a:lstStyle/>
        <a:p>
          <a:endParaRPr lang="ru-RU"/>
        </a:p>
      </dgm:t>
    </dgm:pt>
    <dgm:pt modelId="{C68E4248-F73D-4A8F-96F4-E7EDFFB8B063}" type="pres">
      <dgm:prSet presAssocID="{BEE6B583-9022-480C-930F-8A3FFB66BF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29791E6-8BEB-4049-9B02-8A4C96E915D9}" type="pres">
      <dgm:prSet presAssocID="{C5D3210F-04C4-4AC6-AC27-D89C3561C543}" presName="centerShape" presStyleLbl="node0" presStyleIdx="0" presStyleCnt="1" custScaleX="137581" custScaleY="141828"/>
      <dgm:spPr/>
    </dgm:pt>
    <dgm:pt modelId="{1F65E5CF-DB11-4499-A6D5-5C663DEBDE21}" type="pres">
      <dgm:prSet presAssocID="{003738E6-51A9-4C67-98CD-51C9A4502273}" presName="node" presStyleLbl="node1" presStyleIdx="0" presStyleCnt="5" custScaleX="129251" custScaleY="125135">
        <dgm:presLayoutVars>
          <dgm:bulletEnabled val="1"/>
        </dgm:presLayoutVars>
      </dgm:prSet>
      <dgm:spPr/>
    </dgm:pt>
    <dgm:pt modelId="{55119005-F31C-49FB-B9A1-6C9E5C461934}" type="pres">
      <dgm:prSet presAssocID="{003738E6-51A9-4C67-98CD-51C9A4502273}" presName="dummy" presStyleCnt="0"/>
      <dgm:spPr/>
    </dgm:pt>
    <dgm:pt modelId="{16998C1F-CC6E-4898-B7E9-4AACAF8F9CF4}" type="pres">
      <dgm:prSet presAssocID="{AA09BA90-B719-443C-A5D8-5ED50F10D42F}" presName="sibTrans" presStyleLbl="sibTrans2D1" presStyleIdx="0" presStyleCnt="5"/>
      <dgm:spPr/>
    </dgm:pt>
    <dgm:pt modelId="{8D8C9858-1243-48F3-8CA0-4DC9801CE912}" type="pres">
      <dgm:prSet presAssocID="{FD9E03D9-4061-44B2-9A44-B8C98BACDFB9}" presName="node" presStyleLbl="node1" presStyleIdx="1" presStyleCnt="5" custScaleX="130024" custScaleY="137406">
        <dgm:presLayoutVars>
          <dgm:bulletEnabled val="1"/>
        </dgm:presLayoutVars>
      </dgm:prSet>
      <dgm:spPr/>
    </dgm:pt>
    <dgm:pt modelId="{126F902C-9C49-4827-91BB-39F274206095}" type="pres">
      <dgm:prSet presAssocID="{FD9E03D9-4061-44B2-9A44-B8C98BACDFB9}" presName="dummy" presStyleCnt="0"/>
      <dgm:spPr/>
    </dgm:pt>
    <dgm:pt modelId="{E4B370A7-A7AC-4F1C-9AA4-64E022B0BBA6}" type="pres">
      <dgm:prSet presAssocID="{62F7F2B8-DFF6-44DD-9F60-2E47FC1F7139}" presName="sibTrans" presStyleLbl="sibTrans2D1" presStyleIdx="1" presStyleCnt="5"/>
      <dgm:spPr/>
    </dgm:pt>
    <dgm:pt modelId="{9A3A6AEB-823F-478D-A61F-0B1D03D35292}" type="pres">
      <dgm:prSet presAssocID="{1B2AC50F-5400-4755-A86D-0219DDE2A8D2}" presName="node" presStyleLbl="node1" presStyleIdx="2" presStyleCnt="5" custScaleX="146442" custScaleY="133904">
        <dgm:presLayoutVars>
          <dgm:bulletEnabled val="1"/>
        </dgm:presLayoutVars>
      </dgm:prSet>
      <dgm:spPr/>
    </dgm:pt>
    <dgm:pt modelId="{3B7EDF86-0B46-443C-9F91-536F90E5136C}" type="pres">
      <dgm:prSet presAssocID="{1B2AC50F-5400-4755-A86D-0219DDE2A8D2}" presName="dummy" presStyleCnt="0"/>
      <dgm:spPr/>
    </dgm:pt>
    <dgm:pt modelId="{2C58C477-B0AD-49BA-9AB7-B9425BBD9510}" type="pres">
      <dgm:prSet presAssocID="{C715DB3E-1F78-4892-BA16-51375DB4BD80}" presName="sibTrans" presStyleLbl="sibTrans2D1" presStyleIdx="2" presStyleCnt="5"/>
      <dgm:spPr/>
    </dgm:pt>
    <dgm:pt modelId="{8237CB57-0140-4FCD-BFC0-20E9FBE15605}" type="pres">
      <dgm:prSet presAssocID="{871056C3-7C29-4658-B918-22F59B4734FF}" presName="node" presStyleLbl="node1" presStyleIdx="3" presStyleCnt="5" custScaleX="131897" custScaleY="133549">
        <dgm:presLayoutVars>
          <dgm:bulletEnabled val="1"/>
        </dgm:presLayoutVars>
      </dgm:prSet>
      <dgm:spPr/>
    </dgm:pt>
    <dgm:pt modelId="{D26B7A46-EBD1-436D-8C17-EE8C263095CA}" type="pres">
      <dgm:prSet presAssocID="{871056C3-7C29-4658-B918-22F59B4734FF}" presName="dummy" presStyleCnt="0"/>
      <dgm:spPr/>
    </dgm:pt>
    <dgm:pt modelId="{AF43687E-D082-475B-8592-52FB307318F1}" type="pres">
      <dgm:prSet presAssocID="{59672493-671A-4122-850B-FF820910FB87}" presName="sibTrans" presStyleLbl="sibTrans2D1" presStyleIdx="3" presStyleCnt="5"/>
      <dgm:spPr/>
    </dgm:pt>
    <dgm:pt modelId="{B5827FDE-C9E7-4C27-BCFE-4FD96FC12F91}" type="pres">
      <dgm:prSet presAssocID="{1BAC6B06-ADE4-4B83-9B7A-520FC8348CB5}" presName="node" presStyleLbl="node1" presStyleIdx="4" presStyleCnt="5" custScaleX="145515" custScaleY="148166">
        <dgm:presLayoutVars>
          <dgm:bulletEnabled val="1"/>
        </dgm:presLayoutVars>
      </dgm:prSet>
      <dgm:spPr/>
    </dgm:pt>
    <dgm:pt modelId="{0806D04D-AC54-4180-AB43-A93000F6730E}" type="pres">
      <dgm:prSet presAssocID="{1BAC6B06-ADE4-4B83-9B7A-520FC8348CB5}" presName="dummy" presStyleCnt="0"/>
      <dgm:spPr/>
    </dgm:pt>
    <dgm:pt modelId="{22B68FF0-9374-4A78-A306-4737B6442A4B}" type="pres">
      <dgm:prSet presAssocID="{6387A8E5-3948-48E7-B7CE-DE4DE650C75E}" presName="sibTrans" presStyleLbl="sibTrans2D1" presStyleIdx="4" presStyleCnt="5"/>
      <dgm:spPr/>
    </dgm:pt>
  </dgm:ptLst>
  <dgm:cxnLst>
    <dgm:cxn modelId="{1F7F6F03-58F3-4335-BD36-5E3FA529744E}" type="presOf" srcId="{AA09BA90-B719-443C-A5D8-5ED50F10D42F}" destId="{16998C1F-CC6E-4898-B7E9-4AACAF8F9CF4}" srcOrd="0" destOrd="0" presId="urn:microsoft.com/office/officeart/2005/8/layout/radial6"/>
    <dgm:cxn modelId="{778A7990-C717-4C6D-B94C-023BC9B13809}" srcId="{C5D3210F-04C4-4AC6-AC27-D89C3561C543}" destId="{1B2AC50F-5400-4755-A86D-0219DDE2A8D2}" srcOrd="2" destOrd="0" parTransId="{A72B111C-01CB-4850-BF91-D4D89283174D}" sibTransId="{C715DB3E-1F78-4892-BA16-51375DB4BD80}"/>
    <dgm:cxn modelId="{ACD81CE1-7742-49CB-AB91-5E068F6E159C}" type="presOf" srcId="{BEE6B583-9022-480C-930F-8A3FFB66BF12}" destId="{C68E4248-F73D-4A8F-96F4-E7EDFFB8B063}" srcOrd="0" destOrd="0" presId="urn:microsoft.com/office/officeart/2005/8/layout/radial6"/>
    <dgm:cxn modelId="{CF9B3FD1-184B-49EF-A6E8-D556F7DF340C}" type="presOf" srcId="{6387A8E5-3948-48E7-B7CE-DE4DE650C75E}" destId="{22B68FF0-9374-4A78-A306-4737B6442A4B}" srcOrd="0" destOrd="0" presId="urn:microsoft.com/office/officeart/2005/8/layout/radial6"/>
    <dgm:cxn modelId="{541C35B2-DFFB-4DA3-9787-FC63B035DEA4}" srcId="{BEE6B583-9022-480C-930F-8A3FFB66BF12}" destId="{C5D3210F-04C4-4AC6-AC27-D89C3561C543}" srcOrd="0" destOrd="0" parTransId="{6F7FF5E8-E409-478D-97F8-68335E1FCC1A}" sibTransId="{CB40E3A6-D6AA-4DB7-8F87-0FEC27F27D12}"/>
    <dgm:cxn modelId="{360F4457-EEDC-4BE9-AD9C-10CF6443DBBA}" type="presOf" srcId="{003738E6-51A9-4C67-98CD-51C9A4502273}" destId="{1F65E5CF-DB11-4499-A6D5-5C663DEBDE21}" srcOrd="0" destOrd="0" presId="urn:microsoft.com/office/officeart/2005/8/layout/radial6"/>
    <dgm:cxn modelId="{E3ECC812-C09E-4F50-BA4F-CBE0C0F00F86}" srcId="{C5D3210F-04C4-4AC6-AC27-D89C3561C543}" destId="{003738E6-51A9-4C67-98CD-51C9A4502273}" srcOrd="0" destOrd="0" parTransId="{8A36E6C7-FE59-42CB-B545-0B8BBA80EBEA}" sibTransId="{AA09BA90-B719-443C-A5D8-5ED50F10D42F}"/>
    <dgm:cxn modelId="{FFBB0F86-2829-448B-AE56-81E5F23F6A3E}" srcId="{C5D3210F-04C4-4AC6-AC27-D89C3561C543}" destId="{871056C3-7C29-4658-B918-22F59B4734FF}" srcOrd="3" destOrd="0" parTransId="{1F8473AC-397F-4C8C-93E6-AF696EEA2DB8}" sibTransId="{59672493-671A-4122-850B-FF820910FB87}"/>
    <dgm:cxn modelId="{10614711-9C07-47F4-9930-92075F1BB4EE}" type="presOf" srcId="{1B2AC50F-5400-4755-A86D-0219DDE2A8D2}" destId="{9A3A6AEB-823F-478D-A61F-0B1D03D35292}" srcOrd="0" destOrd="0" presId="urn:microsoft.com/office/officeart/2005/8/layout/radial6"/>
    <dgm:cxn modelId="{C53BF4DA-66CF-401C-AC81-237EE244ABD9}" type="presOf" srcId="{59672493-671A-4122-850B-FF820910FB87}" destId="{AF43687E-D082-475B-8592-52FB307318F1}" srcOrd="0" destOrd="0" presId="urn:microsoft.com/office/officeart/2005/8/layout/radial6"/>
    <dgm:cxn modelId="{A83D8459-4642-40D4-889A-D8473D16C4D1}" type="presOf" srcId="{C5D3210F-04C4-4AC6-AC27-D89C3561C543}" destId="{B29791E6-8BEB-4049-9B02-8A4C96E915D9}" srcOrd="0" destOrd="0" presId="urn:microsoft.com/office/officeart/2005/8/layout/radial6"/>
    <dgm:cxn modelId="{AF98624A-CC90-4752-8491-8BF53B2EE3E0}" srcId="{C5D3210F-04C4-4AC6-AC27-D89C3561C543}" destId="{FD9E03D9-4061-44B2-9A44-B8C98BACDFB9}" srcOrd="1" destOrd="0" parTransId="{10CD852B-6EEA-4829-870E-0BE6B9338177}" sibTransId="{62F7F2B8-DFF6-44DD-9F60-2E47FC1F7139}"/>
    <dgm:cxn modelId="{0C440A1F-28E4-4D91-9177-B1BFA6F74B80}" type="presOf" srcId="{FD9E03D9-4061-44B2-9A44-B8C98BACDFB9}" destId="{8D8C9858-1243-48F3-8CA0-4DC9801CE912}" srcOrd="0" destOrd="0" presId="urn:microsoft.com/office/officeart/2005/8/layout/radial6"/>
    <dgm:cxn modelId="{2D2988CF-D650-4A84-9F48-ACEDD24F7461}" srcId="{C5D3210F-04C4-4AC6-AC27-D89C3561C543}" destId="{1BAC6B06-ADE4-4B83-9B7A-520FC8348CB5}" srcOrd="4" destOrd="0" parTransId="{C6776C58-9252-4325-A5D1-1F369FF3A513}" sibTransId="{6387A8E5-3948-48E7-B7CE-DE4DE650C75E}"/>
    <dgm:cxn modelId="{A25F6F4E-F0AB-446A-A87E-E4EC75206440}" type="presOf" srcId="{62F7F2B8-DFF6-44DD-9F60-2E47FC1F7139}" destId="{E4B370A7-A7AC-4F1C-9AA4-64E022B0BBA6}" srcOrd="0" destOrd="0" presId="urn:microsoft.com/office/officeart/2005/8/layout/radial6"/>
    <dgm:cxn modelId="{E46DB3B7-FC4C-4433-A7EC-380C71B7A91D}" type="presOf" srcId="{C715DB3E-1F78-4892-BA16-51375DB4BD80}" destId="{2C58C477-B0AD-49BA-9AB7-B9425BBD9510}" srcOrd="0" destOrd="0" presId="urn:microsoft.com/office/officeart/2005/8/layout/radial6"/>
    <dgm:cxn modelId="{ACAC6A66-D7DB-4141-99C0-A3B6220D899B}" type="presOf" srcId="{1BAC6B06-ADE4-4B83-9B7A-520FC8348CB5}" destId="{B5827FDE-C9E7-4C27-BCFE-4FD96FC12F91}" srcOrd="0" destOrd="0" presId="urn:microsoft.com/office/officeart/2005/8/layout/radial6"/>
    <dgm:cxn modelId="{39FD950D-85F7-424D-8C62-178CB0055F89}" type="presOf" srcId="{871056C3-7C29-4658-B918-22F59B4734FF}" destId="{8237CB57-0140-4FCD-BFC0-20E9FBE15605}" srcOrd="0" destOrd="0" presId="urn:microsoft.com/office/officeart/2005/8/layout/radial6"/>
    <dgm:cxn modelId="{A1FA1C52-E5E6-4F0A-90E6-60172E969C89}" type="presParOf" srcId="{C68E4248-F73D-4A8F-96F4-E7EDFFB8B063}" destId="{B29791E6-8BEB-4049-9B02-8A4C96E915D9}" srcOrd="0" destOrd="0" presId="urn:microsoft.com/office/officeart/2005/8/layout/radial6"/>
    <dgm:cxn modelId="{59C39EC2-A553-43EA-B3A0-F98FE606A8DD}" type="presParOf" srcId="{C68E4248-F73D-4A8F-96F4-E7EDFFB8B063}" destId="{1F65E5CF-DB11-4499-A6D5-5C663DEBDE21}" srcOrd="1" destOrd="0" presId="urn:microsoft.com/office/officeart/2005/8/layout/radial6"/>
    <dgm:cxn modelId="{7B0E5E1C-7288-4CE2-A818-FC8AC38A5CB8}" type="presParOf" srcId="{C68E4248-F73D-4A8F-96F4-E7EDFFB8B063}" destId="{55119005-F31C-49FB-B9A1-6C9E5C461934}" srcOrd="2" destOrd="0" presId="urn:microsoft.com/office/officeart/2005/8/layout/radial6"/>
    <dgm:cxn modelId="{7BD59ACF-17CB-4F62-8F2D-642623F64BC5}" type="presParOf" srcId="{C68E4248-F73D-4A8F-96F4-E7EDFFB8B063}" destId="{16998C1F-CC6E-4898-B7E9-4AACAF8F9CF4}" srcOrd="3" destOrd="0" presId="urn:microsoft.com/office/officeart/2005/8/layout/radial6"/>
    <dgm:cxn modelId="{BD40498B-6EF5-4F20-9DFE-2FA4949D203C}" type="presParOf" srcId="{C68E4248-F73D-4A8F-96F4-E7EDFFB8B063}" destId="{8D8C9858-1243-48F3-8CA0-4DC9801CE912}" srcOrd="4" destOrd="0" presId="urn:microsoft.com/office/officeart/2005/8/layout/radial6"/>
    <dgm:cxn modelId="{15BCAA49-64B9-4512-A6F1-63A9C1111FB5}" type="presParOf" srcId="{C68E4248-F73D-4A8F-96F4-E7EDFFB8B063}" destId="{126F902C-9C49-4827-91BB-39F274206095}" srcOrd="5" destOrd="0" presId="urn:microsoft.com/office/officeart/2005/8/layout/radial6"/>
    <dgm:cxn modelId="{DE629F1B-C369-4807-B230-C7FB2D702250}" type="presParOf" srcId="{C68E4248-F73D-4A8F-96F4-E7EDFFB8B063}" destId="{E4B370A7-A7AC-4F1C-9AA4-64E022B0BBA6}" srcOrd="6" destOrd="0" presId="urn:microsoft.com/office/officeart/2005/8/layout/radial6"/>
    <dgm:cxn modelId="{97A4137F-59A8-4497-93BD-6750DF129EFF}" type="presParOf" srcId="{C68E4248-F73D-4A8F-96F4-E7EDFFB8B063}" destId="{9A3A6AEB-823F-478D-A61F-0B1D03D35292}" srcOrd="7" destOrd="0" presId="urn:microsoft.com/office/officeart/2005/8/layout/radial6"/>
    <dgm:cxn modelId="{3DCA6C43-40A2-433A-8AA9-7AF291DB9CCF}" type="presParOf" srcId="{C68E4248-F73D-4A8F-96F4-E7EDFFB8B063}" destId="{3B7EDF86-0B46-443C-9F91-536F90E5136C}" srcOrd="8" destOrd="0" presId="urn:microsoft.com/office/officeart/2005/8/layout/radial6"/>
    <dgm:cxn modelId="{BB88AFE0-BE03-4B2C-9675-F227F9106879}" type="presParOf" srcId="{C68E4248-F73D-4A8F-96F4-E7EDFFB8B063}" destId="{2C58C477-B0AD-49BA-9AB7-B9425BBD9510}" srcOrd="9" destOrd="0" presId="urn:microsoft.com/office/officeart/2005/8/layout/radial6"/>
    <dgm:cxn modelId="{7081E40D-580B-4800-B656-F508BE8D6075}" type="presParOf" srcId="{C68E4248-F73D-4A8F-96F4-E7EDFFB8B063}" destId="{8237CB57-0140-4FCD-BFC0-20E9FBE15605}" srcOrd="10" destOrd="0" presId="urn:microsoft.com/office/officeart/2005/8/layout/radial6"/>
    <dgm:cxn modelId="{284860E8-6D46-41CB-83EA-F8BB2F5D633E}" type="presParOf" srcId="{C68E4248-F73D-4A8F-96F4-E7EDFFB8B063}" destId="{D26B7A46-EBD1-436D-8C17-EE8C263095CA}" srcOrd="11" destOrd="0" presId="urn:microsoft.com/office/officeart/2005/8/layout/radial6"/>
    <dgm:cxn modelId="{7CCC8C41-32BA-4624-87A3-ACCA66C0836D}" type="presParOf" srcId="{C68E4248-F73D-4A8F-96F4-E7EDFFB8B063}" destId="{AF43687E-D082-475B-8592-52FB307318F1}" srcOrd="12" destOrd="0" presId="urn:microsoft.com/office/officeart/2005/8/layout/radial6"/>
    <dgm:cxn modelId="{D1FD1AF5-C433-414B-96C6-ACD647025976}" type="presParOf" srcId="{C68E4248-F73D-4A8F-96F4-E7EDFFB8B063}" destId="{B5827FDE-C9E7-4C27-BCFE-4FD96FC12F91}" srcOrd="13" destOrd="0" presId="urn:microsoft.com/office/officeart/2005/8/layout/radial6"/>
    <dgm:cxn modelId="{663BD993-C343-4FF7-89E6-61FC7E872FF5}" type="presParOf" srcId="{C68E4248-F73D-4A8F-96F4-E7EDFFB8B063}" destId="{0806D04D-AC54-4180-AB43-A93000F6730E}" srcOrd="14" destOrd="0" presId="urn:microsoft.com/office/officeart/2005/8/layout/radial6"/>
    <dgm:cxn modelId="{674CDF11-5774-4C19-B502-276581FF94A7}" type="presParOf" srcId="{C68E4248-F73D-4A8F-96F4-E7EDFFB8B063}" destId="{22B68FF0-9374-4A78-A306-4737B6442A4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AC970E-EF20-4C6A-83FF-9538EEBDE651}" type="doc">
      <dgm:prSet loTypeId="urn:microsoft.com/office/officeart/2005/8/layout/process4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E3999AD3-28D5-4756-882F-84AF3A9D920F}">
      <dgm:prSet phldrT="[Текст]" custT="1"/>
      <dgm:spPr/>
      <dgm:t>
        <a:bodyPr/>
        <a:lstStyle/>
        <a:p>
          <a:r>
            <a:rPr lang="ru-RU" sz="3600" smtClean="0"/>
            <a:t>Районный тур</a:t>
          </a:r>
          <a:endParaRPr lang="ru-RU" sz="3600" dirty="0"/>
        </a:p>
      </dgm:t>
    </dgm:pt>
    <dgm:pt modelId="{10682302-3334-4793-B1E9-F6581A150C58}" type="parTrans" cxnId="{0889D35D-48C2-4996-B3A0-A0F24F883160}">
      <dgm:prSet/>
      <dgm:spPr/>
      <dgm:t>
        <a:bodyPr/>
        <a:lstStyle/>
        <a:p>
          <a:endParaRPr lang="ru-RU"/>
        </a:p>
      </dgm:t>
    </dgm:pt>
    <dgm:pt modelId="{BECD9AF1-FA33-4388-8AB4-1E43C4574262}" type="sibTrans" cxnId="{0889D35D-48C2-4996-B3A0-A0F24F883160}">
      <dgm:prSet/>
      <dgm:spPr/>
      <dgm:t>
        <a:bodyPr/>
        <a:lstStyle/>
        <a:p>
          <a:endParaRPr lang="ru-RU"/>
        </a:p>
      </dgm:t>
    </dgm:pt>
    <dgm:pt modelId="{E167305E-800A-4DE3-B6CD-983F15CA5A82}">
      <dgm:prSet phldrT="[Текст]" custT="1"/>
      <dgm:spPr/>
      <dgm:t>
        <a:bodyPr/>
        <a:lstStyle/>
        <a:p>
          <a:r>
            <a:rPr lang="ru-RU" sz="2800" smtClean="0"/>
            <a:t>Городской тур</a:t>
          </a:r>
          <a:endParaRPr lang="ru-RU" sz="2800" dirty="0"/>
        </a:p>
      </dgm:t>
    </dgm:pt>
    <dgm:pt modelId="{E1D7A224-11D9-491F-96DE-558627E5B681}" type="parTrans" cxnId="{B6F59FDB-F6A9-4C26-8910-757264FF1204}">
      <dgm:prSet/>
      <dgm:spPr/>
      <dgm:t>
        <a:bodyPr/>
        <a:lstStyle/>
        <a:p>
          <a:endParaRPr lang="ru-RU"/>
        </a:p>
      </dgm:t>
    </dgm:pt>
    <dgm:pt modelId="{3A354015-4B78-42E4-B2A2-B661125CA02D}" type="sibTrans" cxnId="{B6F59FDB-F6A9-4C26-8910-757264FF1204}">
      <dgm:prSet/>
      <dgm:spPr/>
      <dgm:t>
        <a:bodyPr/>
        <a:lstStyle/>
        <a:p>
          <a:endParaRPr lang="ru-RU"/>
        </a:p>
      </dgm:t>
    </dgm:pt>
    <dgm:pt modelId="{296F7A26-9C15-40E7-BD0C-D570734CBA43}">
      <dgm:prSet phldrT="[Текст]" custT="1"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r>
            <a:rPr lang="ru-RU" sz="3200" dirty="0" smtClean="0"/>
            <a:t>Заочная форма</a:t>
          </a:r>
          <a:endParaRPr lang="ru-RU" sz="3200" dirty="0"/>
        </a:p>
      </dgm:t>
    </dgm:pt>
    <dgm:pt modelId="{A159BDFC-B3DA-4F5D-A135-5E613AF45551}" type="parTrans" cxnId="{618D7BC6-B198-4E4C-9FB2-193DE7458CA5}">
      <dgm:prSet/>
      <dgm:spPr/>
      <dgm:t>
        <a:bodyPr/>
        <a:lstStyle/>
        <a:p>
          <a:endParaRPr lang="ru-RU"/>
        </a:p>
      </dgm:t>
    </dgm:pt>
    <dgm:pt modelId="{642AA11E-327B-45DF-90D3-5D5464BAEF76}" type="sibTrans" cxnId="{618D7BC6-B198-4E4C-9FB2-193DE7458CA5}">
      <dgm:prSet/>
      <dgm:spPr/>
      <dgm:t>
        <a:bodyPr/>
        <a:lstStyle/>
        <a:p>
          <a:endParaRPr lang="ru-RU"/>
        </a:p>
      </dgm:t>
    </dgm:pt>
    <dgm:pt modelId="{68A75306-1D24-42FA-918B-F2A6AC1B0F7A}">
      <dgm:prSet phldrT="[Текст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ru-RU" sz="3200" dirty="0" smtClean="0"/>
            <a:t>Очная форма</a:t>
          </a:r>
          <a:endParaRPr lang="ru-RU" sz="3200" dirty="0"/>
        </a:p>
      </dgm:t>
    </dgm:pt>
    <dgm:pt modelId="{DC947D80-F55A-4DE4-A610-3ECCA8DA1FB8}" type="parTrans" cxnId="{0177732B-C395-4B8C-A68D-2F309BB92BFD}">
      <dgm:prSet/>
      <dgm:spPr/>
      <dgm:t>
        <a:bodyPr/>
        <a:lstStyle/>
        <a:p>
          <a:endParaRPr lang="ru-RU"/>
        </a:p>
      </dgm:t>
    </dgm:pt>
    <dgm:pt modelId="{8276AD9E-3285-4260-824A-309EA1F38F2C}" type="sibTrans" cxnId="{0177732B-C395-4B8C-A68D-2F309BB92BFD}">
      <dgm:prSet/>
      <dgm:spPr/>
      <dgm:t>
        <a:bodyPr/>
        <a:lstStyle/>
        <a:p>
          <a:endParaRPr lang="ru-RU"/>
        </a:p>
      </dgm:t>
    </dgm:pt>
    <dgm:pt modelId="{C7928FFD-CDD2-4BBE-9961-57E589342FB2}">
      <dgm:prSet phldrT="[Текст]" phldr="1"/>
      <dgm:spPr/>
      <dgm:t>
        <a:bodyPr/>
        <a:lstStyle/>
        <a:p>
          <a:endParaRPr lang="ru-RU" dirty="0"/>
        </a:p>
      </dgm:t>
    </dgm:pt>
    <dgm:pt modelId="{C19D3D44-9609-4C4A-ABDF-C2310293DE86}" type="parTrans" cxnId="{66106DAD-F60A-4001-A17B-55276905DBFE}">
      <dgm:prSet/>
      <dgm:spPr/>
      <dgm:t>
        <a:bodyPr/>
        <a:lstStyle/>
        <a:p>
          <a:endParaRPr lang="ru-RU"/>
        </a:p>
      </dgm:t>
    </dgm:pt>
    <dgm:pt modelId="{3777DF98-02BB-432A-9CD4-6DB197C36E80}" type="sibTrans" cxnId="{66106DAD-F60A-4001-A17B-55276905DBFE}">
      <dgm:prSet/>
      <dgm:spPr/>
      <dgm:t>
        <a:bodyPr/>
        <a:lstStyle/>
        <a:p>
          <a:endParaRPr lang="ru-RU"/>
        </a:p>
      </dgm:t>
    </dgm:pt>
    <dgm:pt modelId="{9BF46792-D1AC-4113-A710-FBB840302271}">
      <dgm:prSet phldrT="[Текст]"/>
      <dgm:spPr/>
      <dgm:t>
        <a:bodyPr/>
        <a:lstStyle/>
        <a:p>
          <a:r>
            <a:rPr lang="ru-RU" dirty="0" smtClean="0"/>
            <a:t>Экспертиза методических разработок</a:t>
          </a:r>
          <a:endParaRPr lang="ru-RU" dirty="0"/>
        </a:p>
      </dgm:t>
    </dgm:pt>
    <dgm:pt modelId="{4DBC34A6-758B-4AF6-A366-E325404374AA}" type="parTrans" cxnId="{24E4C761-E7C6-4081-A344-56E03508A05A}">
      <dgm:prSet/>
      <dgm:spPr/>
      <dgm:t>
        <a:bodyPr/>
        <a:lstStyle/>
        <a:p>
          <a:endParaRPr lang="ru-RU"/>
        </a:p>
      </dgm:t>
    </dgm:pt>
    <dgm:pt modelId="{7CE20C47-907C-47DD-80D0-9AC0DE790242}" type="sibTrans" cxnId="{24E4C761-E7C6-4081-A344-56E03508A05A}">
      <dgm:prSet/>
      <dgm:spPr/>
      <dgm:t>
        <a:bodyPr/>
        <a:lstStyle/>
        <a:p>
          <a:endParaRPr lang="ru-RU"/>
        </a:p>
      </dgm:t>
    </dgm:pt>
    <dgm:pt modelId="{19F2FA61-1D00-4D91-AEF9-C741F099569F}">
      <dgm:prSet phldrT="[Текст]"/>
      <dgm:spPr/>
      <dgm:t>
        <a:bodyPr/>
        <a:lstStyle/>
        <a:p>
          <a:r>
            <a:rPr lang="ru-RU" dirty="0" smtClean="0"/>
            <a:t>Публичное представление материалов конкурса</a:t>
          </a:r>
          <a:endParaRPr lang="ru-RU" dirty="0"/>
        </a:p>
      </dgm:t>
    </dgm:pt>
    <dgm:pt modelId="{F8CA0E1B-3ECC-4E27-B794-15AA81617E07}" type="parTrans" cxnId="{E3063EBF-8F67-47B0-87D9-E7ACAC66B2AB}">
      <dgm:prSet/>
      <dgm:spPr/>
      <dgm:t>
        <a:bodyPr/>
        <a:lstStyle/>
        <a:p>
          <a:endParaRPr lang="ru-RU"/>
        </a:p>
      </dgm:t>
    </dgm:pt>
    <dgm:pt modelId="{E251A6A1-17C6-4156-BE91-E3F5F583EF17}" type="sibTrans" cxnId="{E3063EBF-8F67-47B0-87D9-E7ACAC66B2AB}">
      <dgm:prSet/>
      <dgm:spPr/>
      <dgm:t>
        <a:bodyPr/>
        <a:lstStyle/>
        <a:p>
          <a:endParaRPr lang="ru-RU"/>
        </a:p>
      </dgm:t>
    </dgm:pt>
    <dgm:pt modelId="{EDC82380-D833-4875-B545-D4D9ED017F59}" type="pres">
      <dgm:prSet presAssocID="{E8AC970E-EF20-4C6A-83FF-9538EEBDE651}" presName="Name0" presStyleCnt="0">
        <dgm:presLayoutVars>
          <dgm:dir/>
          <dgm:animLvl val="lvl"/>
          <dgm:resizeHandles val="exact"/>
        </dgm:presLayoutVars>
      </dgm:prSet>
      <dgm:spPr/>
    </dgm:pt>
    <dgm:pt modelId="{2E2F0219-8A1F-4435-AA40-03485B2E2944}" type="pres">
      <dgm:prSet presAssocID="{C7928FFD-CDD2-4BBE-9961-57E589342FB2}" presName="boxAndChildren" presStyleCnt="0"/>
      <dgm:spPr/>
    </dgm:pt>
    <dgm:pt modelId="{CE1B687A-EBD4-4C32-A60F-2DE7F4678AEC}" type="pres">
      <dgm:prSet presAssocID="{C7928FFD-CDD2-4BBE-9961-57E589342FB2}" presName="parentTextBox" presStyleLbl="node1" presStyleIdx="0" presStyleCnt="3"/>
      <dgm:spPr/>
    </dgm:pt>
    <dgm:pt modelId="{DA7BDEB6-F061-4C0A-84FD-F9E73F9A9E11}" type="pres">
      <dgm:prSet presAssocID="{C7928FFD-CDD2-4BBE-9961-57E589342FB2}" presName="entireBox" presStyleLbl="node1" presStyleIdx="0" presStyleCnt="3" custScaleY="21128" custLinFactNeighborX="491" custLinFactNeighborY="12537"/>
      <dgm:spPr/>
    </dgm:pt>
    <dgm:pt modelId="{2A9638E9-9044-498B-9B3C-170D8C0BE58B}" type="pres">
      <dgm:prSet presAssocID="{C7928FFD-CDD2-4BBE-9961-57E589342FB2}" presName="descendantBox" presStyleCnt="0"/>
      <dgm:spPr/>
    </dgm:pt>
    <dgm:pt modelId="{AAA93B48-2238-4236-817D-1E5B50E4FE89}" type="pres">
      <dgm:prSet presAssocID="{9BF46792-D1AC-4113-A710-FBB840302271}" presName="childTextBox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A5FF8E-1145-4F9E-A993-74DFC709E74C}" type="pres">
      <dgm:prSet presAssocID="{19F2FA61-1D00-4D91-AEF9-C741F099569F}" presName="childTextBox" presStyleLbl="fgAccFollowNode1" presStyleIdx="1" presStyleCnt="4">
        <dgm:presLayoutVars>
          <dgm:bulletEnabled val="1"/>
        </dgm:presLayoutVars>
      </dgm:prSet>
      <dgm:spPr/>
    </dgm:pt>
    <dgm:pt modelId="{970615AA-ED72-4284-B96A-B63104FDFBDC}" type="pres">
      <dgm:prSet presAssocID="{3A354015-4B78-42E4-B2A2-B661125CA02D}" presName="sp" presStyleCnt="0"/>
      <dgm:spPr/>
    </dgm:pt>
    <dgm:pt modelId="{1AFDFFBA-12CC-49CF-A237-6096F313899F}" type="pres">
      <dgm:prSet presAssocID="{E167305E-800A-4DE3-B6CD-983F15CA5A82}" presName="arrowAndChildren" presStyleCnt="0"/>
      <dgm:spPr/>
    </dgm:pt>
    <dgm:pt modelId="{F13E5432-F520-439B-B29D-42234DC8DBFF}" type="pres">
      <dgm:prSet presAssocID="{E167305E-800A-4DE3-B6CD-983F15CA5A82}" presName="parentTextArrow" presStyleLbl="node1" presStyleIdx="0" presStyleCnt="3"/>
      <dgm:spPr/>
    </dgm:pt>
    <dgm:pt modelId="{8CFA0095-31E1-41F0-B16E-E87AE8E2377D}" type="pres">
      <dgm:prSet presAssocID="{E167305E-800A-4DE3-B6CD-983F15CA5A82}" presName="arrow" presStyleLbl="node1" presStyleIdx="1" presStyleCnt="3" custScaleY="73261" custLinFactNeighborX="164" custLinFactNeighborY="4076"/>
      <dgm:spPr/>
    </dgm:pt>
    <dgm:pt modelId="{A15683D6-5C32-42A0-8D85-E638F41E0475}" type="pres">
      <dgm:prSet presAssocID="{E167305E-800A-4DE3-B6CD-983F15CA5A82}" presName="descendantArrow" presStyleCnt="0"/>
      <dgm:spPr/>
    </dgm:pt>
    <dgm:pt modelId="{C481E4EC-739B-47DD-85A9-C512CAA3FDA5}" type="pres">
      <dgm:prSet presAssocID="{296F7A26-9C15-40E7-BD0C-D570734CBA43}" presName="childTextArrow" presStyleLbl="fgAccFollowNode1" presStyleIdx="2" presStyleCnt="4" custLinFactNeighborY="68529">
        <dgm:presLayoutVars>
          <dgm:bulletEnabled val="1"/>
        </dgm:presLayoutVars>
      </dgm:prSet>
      <dgm:spPr/>
    </dgm:pt>
    <dgm:pt modelId="{7D0BF061-4048-4975-A1EC-6F2E1E4A49D9}" type="pres">
      <dgm:prSet presAssocID="{68A75306-1D24-42FA-918B-F2A6AC1B0F7A}" presName="childTextArrow" presStyleLbl="fgAccFollowNode1" presStyleIdx="3" presStyleCnt="4" custLinFactNeighborX="819" custLinFactNeighborY="68336">
        <dgm:presLayoutVars>
          <dgm:bulletEnabled val="1"/>
        </dgm:presLayoutVars>
      </dgm:prSet>
      <dgm:spPr/>
    </dgm:pt>
    <dgm:pt modelId="{610E34EE-49E1-46EA-9605-2E47555F5D0F}" type="pres">
      <dgm:prSet presAssocID="{BECD9AF1-FA33-4388-8AB4-1E43C4574262}" presName="sp" presStyleCnt="0"/>
      <dgm:spPr/>
    </dgm:pt>
    <dgm:pt modelId="{853FE2FD-0FB0-4AFE-B04C-4D597A1A4F09}" type="pres">
      <dgm:prSet presAssocID="{E3999AD3-28D5-4756-882F-84AF3A9D920F}" presName="arrowAndChildren" presStyleCnt="0"/>
      <dgm:spPr/>
    </dgm:pt>
    <dgm:pt modelId="{ACBA0ED4-FC48-4667-853F-B13278F41591}" type="pres">
      <dgm:prSet presAssocID="{E3999AD3-28D5-4756-882F-84AF3A9D920F}" presName="parentTextArrow" presStyleLbl="node1" presStyleIdx="2" presStyleCnt="3" custScaleY="43950"/>
      <dgm:spPr/>
      <dgm:t>
        <a:bodyPr/>
        <a:lstStyle/>
        <a:p>
          <a:endParaRPr lang="ru-RU"/>
        </a:p>
      </dgm:t>
    </dgm:pt>
  </dgm:ptLst>
  <dgm:cxnLst>
    <dgm:cxn modelId="{E3063EBF-8F67-47B0-87D9-E7ACAC66B2AB}" srcId="{C7928FFD-CDD2-4BBE-9961-57E589342FB2}" destId="{19F2FA61-1D00-4D91-AEF9-C741F099569F}" srcOrd="1" destOrd="0" parTransId="{F8CA0E1B-3ECC-4E27-B794-15AA81617E07}" sibTransId="{E251A6A1-17C6-4156-BE91-E3F5F583EF17}"/>
    <dgm:cxn modelId="{712A7C5B-678C-45E5-8CEC-3D7F37171247}" type="presOf" srcId="{E3999AD3-28D5-4756-882F-84AF3A9D920F}" destId="{ACBA0ED4-FC48-4667-853F-B13278F41591}" srcOrd="0" destOrd="0" presId="urn:microsoft.com/office/officeart/2005/8/layout/process4"/>
    <dgm:cxn modelId="{0889D35D-48C2-4996-B3A0-A0F24F883160}" srcId="{E8AC970E-EF20-4C6A-83FF-9538EEBDE651}" destId="{E3999AD3-28D5-4756-882F-84AF3A9D920F}" srcOrd="0" destOrd="0" parTransId="{10682302-3334-4793-B1E9-F6581A150C58}" sibTransId="{BECD9AF1-FA33-4388-8AB4-1E43C4574262}"/>
    <dgm:cxn modelId="{24E4C761-E7C6-4081-A344-56E03508A05A}" srcId="{C7928FFD-CDD2-4BBE-9961-57E589342FB2}" destId="{9BF46792-D1AC-4113-A710-FBB840302271}" srcOrd="0" destOrd="0" parTransId="{4DBC34A6-758B-4AF6-A366-E325404374AA}" sibTransId="{7CE20C47-907C-47DD-80D0-9AC0DE790242}"/>
    <dgm:cxn modelId="{85E2E5AA-4649-4FF1-8D85-5D890B61F4E4}" type="presOf" srcId="{E167305E-800A-4DE3-B6CD-983F15CA5A82}" destId="{8CFA0095-31E1-41F0-B16E-E87AE8E2377D}" srcOrd="1" destOrd="0" presId="urn:microsoft.com/office/officeart/2005/8/layout/process4"/>
    <dgm:cxn modelId="{83D53E8C-1AF0-4725-BE34-AFCB91A1FC08}" type="presOf" srcId="{E167305E-800A-4DE3-B6CD-983F15CA5A82}" destId="{F13E5432-F520-439B-B29D-42234DC8DBFF}" srcOrd="0" destOrd="0" presId="urn:microsoft.com/office/officeart/2005/8/layout/process4"/>
    <dgm:cxn modelId="{08ABC9CF-2C06-473D-919C-CB72313E59CB}" type="presOf" srcId="{C7928FFD-CDD2-4BBE-9961-57E589342FB2}" destId="{DA7BDEB6-F061-4C0A-84FD-F9E73F9A9E11}" srcOrd="1" destOrd="0" presId="urn:microsoft.com/office/officeart/2005/8/layout/process4"/>
    <dgm:cxn modelId="{1B37CD9B-FA95-4760-862B-AABA58B1DC30}" type="presOf" srcId="{19F2FA61-1D00-4D91-AEF9-C741F099569F}" destId="{10A5FF8E-1145-4F9E-A993-74DFC709E74C}" srcOrd="0" destOrd="0" presId="urn:microsoft.com/office/officeart/2005/8/layout/process4"/>
    <dgm:cxn modelId="{B6D2CA7D-8D24-4D8A-850A-AD3ABE4CE00B}" type="presOf" srcId="{C7928FFD-CDD2-4BBE-9961-57E589342FB2}" destId="{CE1B687A-EBD4-4C32-A60F-2DE7F4678AEC}" srcOrd="0" destOrd="0" presId="urn:microsoft.com/office/officeart/2005/8/layout/process4"/>
    <dgm:cxn modelId="{618D7BC6-B198-4E4C-9FB2-193DE7458CA5}" srcId="{E167305E-800A-4DE3-B6CD-983F15CA5A82}" destId="{296F7A26-9C15-40E7-BD0C-D570734CBA43}" srcOrd="0" destOrd="0" parTransId="{A159BDFC-B3DA-4F5D-A135-5E613AF45551}" sibTransId="{642AA11E-327B-45DF-90D3-5D5464BAEF76}"/>
    <dgm:cxn modelId="{66106DAD-F60A-4001-A17B-55276905DBFE}" srcId="{E8AC970E-EF20-4C6A-83FF-9538EEBDE651}" destId="{C7928FFD-CDD2-4BBE-9961-57E589342FB2}" srcOrd="2" destOrd="0" parTransId="{C19D3D44-9609-4C4A-ABDF-C2310293DE86}" sibTransId="{3777DF98-02BB-432A-9CD4-6DB197C36E80}"/>
    <dgm:cxn modelId="{3C1B1DDC-BDCE-412E-84F5-01041E0456C0}" type="presOf" srcId="{68A75306-1D24-42FA-918B-F2A6AC1B0F7A}" destId="{7D0BF061-4048-4975-A1EC-6F2E1E4A49D9}" srcOrd="0" destOrd="0" presId="urn:microsoft.com/office/officeart/2005/8/layout/process4"/>
    <dgm:cxn modelId="{B6F59FDB-F6A9-4C26-8910-757264FF1204}" srcId="{E8AC970E-EF20-4C6A-83FF-9538EEBDE651}" destId="{E167305E-800A-4DE3-B6CD-983F15CA5A82}" srcOrd="1" destOrd="0" parTransId="{E1D7A224-11D9-491F-96DE-558627E5B681}" sibTransId="{3A354015-4B78-42E4-B2A2-B661125CA02D}"/>
    <dgm:cxn modelId="{ADB79BF8-3E0E-4354-9A9D-FB3BC7BBB2ED}" type="presOf" srcId="{9BF46792-D1AC-4113-A710-FBB840302271}" destId="{AAA93B48-2238-4236-817D-1E5B50E4FE89}" srcOrd="0" destOrd="0" presId="urn:microsoft.com/office/officeart/2005/8/layout/process4"/>
    <dgm:cxn modelId="{0177732B-C395-4B8C-A68D-2F309BB92BFD}" srcId="{E167305E-800A-4DE3-B6CD-983F15CA5A82}" destId="{68A75306-1D24-42FA-918B-F2A6AC1B0F7A}" srcOrd="1" destOrd="0" parTransId="{DC947D80-F55A-4DE4-A610-3ECCA8DA1FB8}" sibTransId="{8276AD9E-3285-4260-824A-309EA1F38F2C}"/>
    <dgm:cxn modelId="{13E9534A-B316-4546-A2F9-BE09D9B01076}" type="presOf" srcId="{E8AC970E-EF20-4C6A-83FF-9538EEBDE651}" destId="{EDC82380-D833-4875-B545-D4D9ED017F59}" srcOrd="0" destOrd="0" presId="urn:microsoft.com/office/officeart/2005/8/layout/process4"/>
    <dgm:cxn modelId="{207242B1-1835-42CF-8ACF-40483715917E}" type="presOf" srcId="{296F7A26-9C15-40E7-BD0C-D570734CBA43}" destId="{C481E4EC-739B-47DD-85A9-C512CAA3FDA5}" srcOrd="0" destOrd="0" presId="urn:microsoft.com/office/officeart/2005/8/layout/process4"/>
    <dgm:cxn modelId="{82D865F7-066D-41BA-9F6F-242AF3C69119}" type="presParOf" srcId="{EDC82380-D833-4875-B545-D4D9ED017F59}" destId="{2E2F0219-8A1F-4435-AA40-03485B2E2944}" srcOrd="0" destOrd="0" presId="urn:microsoft.com/office/officeart/2005/8/layout/process4"/>
    <dgm:cxn modelId="{4FA1974C-EBC5-433B-81D9-459C4326C2F5}" type="presParOf" srcId="{2E2F0219-8A1F-4435-AA40-03485B2E2944}" destId="{CE1B687A-EBD4-4C32-A60F-2DE7F4678AEC}" srcOrd="0" destOrd="0" presId="urn:microsoft.com/office/officeart/2005/8/layout/process4"/>
    <dgm:cxn modelId="{4B3D58D2-2DD8-44D0-8BDE-A4D7B1CE4D4C}" type="presParOf" srcId="{2E2F0219-8A1F-4435-AA40-03485B2E2944}" destId="{DA7BDEB6-F061-4C0A-84FD-F9E73F9A9E11}" srcOrd="1" destOrd="0" presId="urn:microsoft.com/office/officeart/2005/8/layout/process4"/>
    <dgm:cxn modelId="{CA12D163-53AB-40FF-9E88-21C4AEB63F92}" type="presParOf" srcId="{2E2F0219-8A1F-4435-AA40-03485B2E2944}" destId="{2A9638E9-9044-498B-9B3C-170D8C0BE58B}" srcOrd="2" destOrd="0" presId="urn:microsoft.com/office/officeart/2005/8/layout/process4"/>
    <dgm:cxn modelId="{9C35ABE8-C4AB-4C10-ABC2-FAE7839F707D}" type="presParOf" srcId="{2A9638E9-9044-498B-9B3C-170D8C0BE58B}" destId="{AAA93B48-2238-4236-817D-1E5B50E4FE89}" srcOrd="0" destOrd="0" presId="urn:microsoft.com/office/officeart/2005/8/layout/process4"/>
    <dgm:cxn modelId="{DCF799B8-4B0A-4442-BF2B-00959D1AC202}" type="presParOf" srcId="{2A9638E9-9044-498B-9B3C-170D8C0BE58B}" destId="{10A5FF8E-1145-4F9E-A993-74DFC709E74C}" srcOrd="1" destOrd="0" presId="urn:microsoft.com/office/officeart/2005/8/layout/process4"/>
    <dgm:cxn modelId="{7025DA18-60BC-45E1-BB4B-76CE52DFF1EE}" type="presParOf" srcId="{EDC82380-D833-4875-B545-D4D9ED017F59}" destId="{970615AA-ED72-4284-B96A-B63104FDFBDC}" srcOrd="1" destOrd="0" presId="urn:microsoft.com/office/officeart/2005/8/layout/process4"/>
    <dgm:cxn modelId="{1789FB5A-09CD-416A-AFBD-B9C26ACC20B9}" type="presParOf" srcId="{EDC82380-D833-4875-B545-D4D9ED017F59}" destId="{1AFDFFBA-12CC-49CF-A237-6096F313899F}" srcOrd="2" destOrd="0" presId="urn:microsoft.com/office/officeart/2005/8/layout/process4"/>
    <dgm:cxn modelId="{02DE665B-F5F8-4F5E-8946-307AE6EF21AC}" type="presParOf" srcId="{1AFDFFBA-12CC-49CF-A237-6096F313899F}" destId="{F13E5432-F520-439B-B29D-42234DC8DBFF}" srcOrd="0" destOrd="0" presId="urn:microsoft.com/office/officeart/2005/8/layout/process4"/>
    <dgm:cxn modelId="{A96BC0F5-3CD0-4017-B91D-E111056F4450}" type="presParOf" srcId="{1AFDFFBA-12CC-49CF-A237-6096F313899F}" destId="{8CFA0095-31E1-41F0-B16E-E87AE8E2377D}" srcOrd="1" destOrd="0" presId="urn:microsoft.com/office/officeart/2005/8/layout/process4"/>
    <dgm:cxn modelId="{04868A89-FFA5-4B65-907B-D0095192D87C}" type="presParOf" srcId="{1AFDFFBA-12CC-49CF-A237-6096F313899F}" destId="{A15683D6-5C32-42A0-8D85-E638F41E0475}" srcOrd="2" destOrd="0" presId="urn:microsoft.com/office/officeart/2005/8/layout/process4"/>
    <dgm:cxn modelId="{B5A8635F-3E03-4309-AA4F-5293B896AACF}" type="presParOf" srcId="{A15683D6-5C32-42A0-8D85-E638F41E0475}" destId="{C481E4EC-739B-47DD-85A9-C512CAA3FDA5}" srcOrd="0" destOrd="0" presId="urn:microsoft.com/office/officeart/2005/8/layout/process4"/>
    <dgm:cxn modelId="{09FED215-571D-4C27-8D67-39B5A8F66E36}" type="presParOf" srcId="{A15683D6-5C32-42A0-8D85-E638F41E0475}" destId="{7D0BF061-4048-4975-A1EC-6F2E1E4A49D9}" srcOrd="1" destOrd="0" presId="urn:microsoft.com/office/officeart/2005/8/layout/process4"/>
    <dgm:cxn modelId="{624E5B3B-0E93-4E57-AF18-C403889949F2}" type="presParOf" srcId="{EDC82380-D833-4875-B545-D4D9ED017F59}" destId="{610E34EE-49E1-46EA-9605-2E47555F5D0F}" srcOrd="3" destOrd="0" presId="urn:microsoft.com/office/officeart/2005/8/layout/process4"/>
    <dgm:cxn modelId="{70E3268D-C541-42B5-B236-77FC88049294}" type="presParOf" srcId="{EDC82380-D833-4875-B545-D4D9ED017F59}" destId="{853FE2FD-0FB0-4AFE-B04C-4D597A1A4F09}" srcOrd="4" destOrd="0" presId="urn:microsoft.com/office/officeart/2005/8/layout/process4"/>
    <dgm:cxn modelId="{F42C9E7A-B850-4AD9-8236-51477DBF264F}" type="presParOf" srcId="{853FE2FD-0FB0-4AFE-B04C-4D597A1A4F09}" destId="{ACBA0ED4-FC48-4667-853F-B13278F41591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B68FF0-9374-4A78-A306-4737B6442A4B}">
      <dsp:nvSpPr>
        <dsp:cNvPr id="0" name=""/>
        <dsp:cNvSpPr/>
      </dsp:nvSpPr>
      <dsp:spPr>
        <a:xfrm>
          <a:off x="2474916" y="718495"/>
          <a:ext cx="4881776" cy="488177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3687E-D082-475B-8592-52FB307318F1}">
      <dsp:nvSpPr>
        <dsp:cNvPr id="0" name=""/>
        <dsp:cNvSpPr/>
      </dsp:nvSpPr>
      <dsp:spPr>
        <a:xfrm>
          <a:off x="2474916" y="718495"/>
          <a:ext cx="4881776" cy="488177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58C477-B0AD-49BA-9AB7-B9425BBD9510}">
      <dsp:nvSpPr>
        <dsp:cNvPr id="0" name=""/>
        <dsp:cNvSpPr/>
      </dsp:nvSpPr>
      <dsp:spPr>
        <a:xfrm>
          <a:off x="2474916" y="718495"/>
          <a:ext cx="4881776" cy="488177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370A7-A7AC-4F1C-9AA4-64E022B0BBA6}">
      <dsp:nvSpPr>
        <dsp:cNvPr id="0" name=""/>
        <dsp:cNvSpPr/>
      </dsp:nvSpPr>
      <dsp:spPr>
        <a:xfrm>
          <a:off x="2474916" y="718495"/>
          <a:ext cx="4881776" cy="488177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998C1F-CC6E-4898-B7E9-4AACAF8F9CF4}">
      <dsp:nvSpPr>
        <dsp:cNvPr id="0" name=""/>
        <dsp:cNvSpPr/>
      </dsp:nvSpPr>
      <dsp:spPr>
        <a:xfrm>
          <a:off x="2474916" y="718495"/>
          <a:ext cx="4881776" cy="488177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9791E6-8BEB-4049-9B02-8A4C96E915D9}">
      <dsp:nvSpPr>
        <dsp:cNvPr id="0" name=""/>
        <dsp:cNvSpPr/>
      </dsp:nvSpPr>
      <dsp:spPr>
        <a:xfrm>
          <a:off x="3369890" y="1565747"/>
          <a:ext cx="3091830" cy="31872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2"/>
              </a:solidFill>
            </a:rPr>
            <a:t>Реализация </a:t>
          </a:r>
          <a:r>
            <a:rPr lang="ru-RU" sz="1800" kern="1200" dirty="0" err="1" smtClean="0">
              <a:solidFill>
                <a:schemeClr val="tx2"/>
              </a:solidFill>
            </a:rPr>
            <a:t>системно-деятельностного</a:t>
          </a:r>
          <a:r>
            <a:rPr lang="ru-RU" sz="1800" kern="1200" dirty="0" smtClean="0">
              <a:solidFill>
                <a:schemeClr val="tx2"/>
              </a:solidFill>
            </a:rPr>
            <a:t> подхода в группах:</a:t>
          </a:r>
          <a:endParaRPr lang="ru-RU" sz="1800" kern="1200" dirty="0">
            <a:solidFill>
              <a:schemeClr val="tx2"/>
            </a:solidFill>
          </a:endParaRPr>
        </a:p>
      </dsp:txBody>
      <dsp:txXfrm>
        <a:off x="3369890" y="1565747"/>
        <a:ext cx="3091830" cy="3187272"/>
      </dsp:txXfrm>
    </dsp:sp>
    <dsp:sp modelId="{1F65E5CF-DB11-4499-A6D5-5C663DEBDE21}">
      <dsp:nvSpPr>
        <dsp:cNvPr id="0" name=""/>
        <dsp:cNvSpPr/>
      </dsp:nvSpPr>
      <dsp:spPr>
        <a:xfrm>
          <a:off x="3899183" y="-209120"/>
          <a:ext cx="2033242" cy="196849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Раннего возраста</a:t>
          </a:r>
          <a:endParaRPr lang="ru-RU" sz="1800" kern="1200" dirty="0"/>
        </a:p>
      </dsp:txBody>
      <dsp:txXfrm>
        <a:off x="3899183" y="-209120"/>
        <a:ext cx="2033242" cy="1968493"/>
      </dsp:txXfrm>
    </dsp:sp>
    <dsp:sp modelId="{8D8C9858-1243-48F3-8CA0-4DC9801CE912}">
      <dsp:nvSpPr>
        <dsp:cNvPr id="0" name=""/>
        <dsp:cNvSpPr/>
      </dsp:nvSpPr>
      <dsp:spPr>
        <a:xfrm>
          <a:off x="6160667" y="1341843"/>
          <a:ext cx="2045402" cy="216152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Младшего возраста</a:t>
          </a:r>
          <a:endParaRPr lang="ru-RU" sz="1800" kern="1200" dirty="0"/>
        </a:p>
      </dsp:txBody>
      <dsp:txXfrm>
        <a:off x="6160667" y="1341843"/>
        <a:ext cx="2045402" cy="2161528"/>
      </dsp:txXfrm>
    </dsp:sp>
    <dsp:sp modelId="{9A3A6AEB-823F-478D-A61F-0B1D03D35292}">
      <dsp:nvSpPr>
        <dsp:cNvPr id="0" name=""/>
        <dsp:cNvSpPr/>
      </dsp:nvSpPr>
      <dsp:spPr>
        <a:xfrm>
          <a:off x="5165399" y="4035068"/>
          <a:ext cx="2303673" cy="2106438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Среднего возраста</a:t>
          </a:r>
          <a:endParaRPr lang="ru-RU" sz="1800" kern="1200" dirty="0"/>
        </a:p>
      </dsp:txBody>
      <dsp:txXfrm>
        <a:off x="5165399" y="4035068"/>
        <a:ext cx="2303673" cy="2106438"/>
      </dsp:txXfrm>
    </dsp:sp>
    <dsp:sp modelId="{8237CB57-0140-4FCD-BFC0-20E9FBE15605}">
      <dsp:nvSpPr>
        <dsp:cNvPr id="0" name=""/>
        <dsp:cNvSpPr/>
      </dsp:nvSpPr>
      <dsp:spPr>
        <a:xfrm>
          <a:off x="2476940" y="4037861"/>
          <a:ext cx="2074866" cy="210085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Старшего возраста</a:t>
          </a:r>
          <a:endParaRPr lang="ru-RU" sz="1800" kern="1200" dirty="0"/>
        </a:p>
      </dsp:txBody>
      <dsp:txXfrm>
        <a:off x="2476940" y="4037861"/>
        <a:ext cx="2074866" cy="2100853"/>
      </dsp:txXfrm>
    </dsp:sp>
    <dsp:sp modelId="{B5827FDE-C9E7-4C27-BCFE-4FD96FC12F91}">
      <dsp:nvSpPr>
        <dsp:cNvPr id="0" name=""/>
        <dsp:cNvSpPr/>
      </dsp:nvSpPr>
      <dsp:spPr>
        <a:xfrm>
          <a:off x="1503696" y="1257211"/>
          <a:ext cx="2289090" cy="233079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Предшкольной подготовки</a:t>
          </a:r>
          <a:endParaRPr lang="ru-RU" sz="1600" kern="1200" dirty="0"/>
        </a:p>
      </dsp:txBody>
      <dsp:txXfrm>
        <a:off x="1503696" y="1257211"/>
        <a:ext cx="2289090" cy="233079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7BDEB6-F061-4C0A-84FD-F9E73F9A9E11}">
      <dsp:nvSpPr>
        <dsp:cNvPr id="0" name=""/>
        <dsp:cNvSpPr/>
      </dsp:nvSpPr>
      <dsp:spPr>
        <a:xfrm>
          <a:off x="0" y="4328680"/>
          <a:ext cx="10058399" cy="48169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784" tIns="49784" rIns="49784" bIns="49784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 dirty="0"/>
        </a:p>
      </dsp:txBody>
      <dsp:txXfrm>
        <a:off x="0" y="4328680"/>
        <a:ext cx="10058399" cy="260116"/>
      </dsp:txXfrm>
    </dsp:sp>
    <dsp:sp modelId="{AAA93B48-2238-4236-817D-1E5B50E4FE89}">
      <dsp:nvSpPr>
        <dsp:cNvPr id="0" name=""/>
        <dsp:cNvSpPr/>
      </dsp:nvSpPr>
      <dsp:spPr>
        <a:xfrm>
          <a:off x="0" y="4329296"/>
          <a:ext cx="5029200" cy="1048754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Экспертиза методических разработок</a:t>
          </a:r>
          <a:endParaRPr lang="ru-RU" sz="2400" kern="1200" dirty="0"/>
        </a:p>
      </dsp:txBody>
      <dsp:txXfrm>
        <a:off x="0" y="4329296"/>
        <a:ext cx="5029200" cy="1048754"/>
      </dsp:txXfrm>
    </dsp:sp>
    <dsp:sp modelId="{10A5FF8E-1145-4F9E-A993-74DFC709E74C}">
      <dsp:nvSpPr>
        <dsp:cNvPr id="0" name=""/>
        <dsp:cNvSpPr/>
      </dsp:nvSpPr>
      <dsp:spPr>
        <a:xfrm>
          <a:off x="5029199" y="4329296"/>
          <a:ext cx="5029200" cy="1048754"/>
        </a:xfrm>
        <a:prstGeom prst="rect">
          <a:avLst/>
        </a:prstGeom>
        <a:solidFill>
          <a:schemeClr val="accent3">
            <a:tint val="40000"/>
            <a:alpha val="90000"/>
            <a:hueOff val="-1749393"/>
            <a:satOff val="-5668"/>
            <a:lumOff val="-74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170688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Публичное представление материалов конкурса</a:t>
          </a:r>
          <a:endParaRPr lang="ru-RU" sz="2400" kern="1200" dirty="0"/>
        </a:p>
      </dsp:txBody>
      <dsp:txXfrm>
        <a:off x="5029199" y="4329296"/>
        <a:ext cx="5029200" cy="1048754"/>
      </dsp:txXfrm>
    </dsp:sp>
    <dsp:sp modelId="{8CFA0095-31E1-41F0-B16E-E87AE8E2377D}">
      <dsp:nvSpPr>
        <dsp:cNvPr id="0" name=""/>
        <dsp:cNvSpPr/>
      </dsp:nvSpPr>
      <dsp:spPr>
        <a:xfrm rot="10800000">
          <a:off x="0" y="1651083"/>
          <a:ext cx="10058399" cy="2568888"/>
        </a:xfrm>
        <a:prstGeom prst="upArrowCallout">
          <a:avLst/>
        </a:prstGeom>
        <a:solidFill>
          <a:schemeClr val="accent3">
            <a:hueOff val="-1924773"/>
            <a:satOff val="4156"/>
            <a:lumOff val="-529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smtClean="0"/>
            <a:t>Городской тур</a:t>
          </a:r>
          <a:endParaRPr lang="ru-RU" sz="2800" kern="1200" dirty="0"/>
        </a:p>
      </dsp:txBody>
      <dsp:txXfrm>
        <a:off x="0" y="1651083"/>
        <a:ext cx="10058399" cy="901679"/>
      </dsp:txXfrm>
    </dsp:sp>
    <dsp:sp modelId="{C481E4EC-739B-47DD-85A9-C512CAA3FDA5}">
      <dsp:nvSpPr>
        <dsp:cNvPr id="0" name=""/>
        <dsp:cNvSpPr/>
      </dsp:nvSpPr>
      <dsp:spPr>
        <a:xfrm>
          <a:off x="0" y="2988622"/>
          <a:ext cx="5029200" cy="1048440"/>
        </a:xfrm>
        <a:prstGeom prst="rect">
          <a:avLst/>
        </a:prstGeom>
        <a:solidFill>
          <a:schemeClr val="accent3">
            <a:lumMod val="75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Заочная форма</a:t>
          </a:r>
          <a:endParaRPr lang="ru-RU" sz="3200" kern="1200" dirty="0"/>
        </a:p>
      </dsp:txBody>
      <dsp:txXfrm>
        <a:off x="0" y="2988622"/>
        <a:ext cx="5029200" cy="1048440"/>
      </dsp:txXfrm>
    </dsp:sp>
    <dsp:sp modelId="{7D0BF061-4048-4975-A1EC-6F2E1E4A49D9}">
      <dsp:nvSpPr>
        <dsp:cNvPr id="0" name=""/>
        <dsp:cNvSpPr/>
      </dsp:nvSpPr>
      <dsp:spPr>
        <a:xfrm>
          <a:off x="5029199" y="2986598"/>
          <a:ext cx="5029200" cy="1048440"/>
        </a:xfrm>
        <a:prstGeom prst="rect">
          <a:avLst/>
        </a:prstGeom>
        <a:solidFill>
          <a:schemeClr val="accent3">
            <a:lumMod val="60000"/>
            <a:lumOff val="40000"/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40640" rIns="227584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Очная форма</a:t>
          </a:r>
          <a:endParaRPr lang="ru-RU" sz="3200" kern="1200" dirty="0"/>
        </a:p>
      </dsp:txBody>
      <dsp:txXfrm>
        <a:off x="5029199" y="2986598"/>
        <a:ext cx="5029200" cy="1048440"/>
      </dsp:txXfrm>
    </dsp:sp>
    <dsp:sp modelId="{ACBA0ED4-FC48-4667-853F-B13278F41591}">
      <dsp:nvSpPr>
        <dsp:cNvPr id="0" name=""/>
        <dsp:cNvSpPr/>
      </dsp:nvSpPr>
      <dsp:spPr>
        <a:xfrm rot="10800000">
          <a:off x="0" y="1256"/>
          <a:ext cx="10058399" cy="1541101"/>
        </a:xfrm>
        <a:prstGeom prst="upArrowCallout">
          <a:avLst/>
        </a:prstGeom>
        <a:solidFill>
          <a:schemeClr val="accent3">
            <a:hueOff val="-3849546"/>
            <a:satOff val="8312"/>
            <a:lumOff val="-1058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smtClean="0"/>
            <a:t>Районный тур</a:t>
          </a:r>
          <a:endParaRPr lang="ru-RU" sz="3600" kern="1200" dirty="0"/>
        </a:p>
      </dsp:txBody>
      <dsp:txXfrm rot="10800000">
        <a:off x="0" y="1256"/>
        <a:ext cx="10058399" cy="15411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84" name="Группа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6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7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8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89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0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1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2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3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4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5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96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7" name="Рисунок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98" name="Группа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0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1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4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5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6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7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8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9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0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11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grpSp>
        <p:nvGrpSpPr>
          <p:cNvPr id="112" name="Группа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125" name="Рисунок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126" name="Текст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Полилиния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" name="Полилиния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Полилиния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21" name="Полилиния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</p:grpSp>
        <p:sp>
          <p:nvSpPr>
            <p:cNvPr id="12" name="Полилиния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е картинки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3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36" name="Рисунок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7" name="Рисунок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39" name="Текст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0" name="Текст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артинки с подписями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35" name="Группа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1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2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3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4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5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6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7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8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49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0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1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52" name="Группа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4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5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6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7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8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9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0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1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2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3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4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65" name="Группа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Полилиния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7" name="Полилиния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8" name="Полилиния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69" name="Полилиния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0" name="Полилиния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1" name="Полилиния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2" name="Полилиния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3" name="Полилиния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4" name="Полилиния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5" name="Полилиния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6" name="Полилиния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77" name="Полилиния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78" name="Рисунок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79" name="Рисунок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0" name="Рисунок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81" name="Текст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2" name="Текст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3" name="Текст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ru-RU" smtClean="0"/>
              <a:pPr/>
              <a:t>09.10.2013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6811" y="3499022"/>
            <a:ext cx="8830961" cy="18288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«Реализация </a:t>
            </a:r>
            <a:r>
              <a:rPr lang="ru-RU" b="1" dirty="0" err="1" smtClean="0"/>
              <a:t>системно-деятельностного</a:t>
            </a:r>
            <a:r>
              <a:rPr lang="ru-RU" b="1" dirty="0" smtClean="0"/>
              <a:t> подхода в практике работы ДОУ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на этапе введения ФГОС </a:t>
            </a:r>
            <a:r>
              <a:rPr lang="ru-RU" b="1" dirty="0" smtClean="0"/>
              <a:t>дошкольного</a:t>
            </a:r>
            <a:r>
              <a:rPr lang="en-US" b="1" dirty="0" smtClean="0"/>
              <a:t> </a:t>
            </a:r>
            <a:r>
              <a:rPr lang="ru-RU" b="1" dirty="0" smtClean="0"/>
              <a:t>образования»</a:t>
            </a:r>
            <a:endParaRPr lang="ru-RU" sz="54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82799" y="257432"/>
            <a:ext cx="6858002" cy="821725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 smtClean="0"/>
              <a:t>Санкт-Петербургская академия постдипломного педагогического образования</a:t>
            </a:r>
            <a:endParaRPr lang="ru-RU" dirty="0" smtClean="0"/>
          </a:p>
          <a:p>
            <a:pPr marL="0" indent="0" algn="ctr">
              <a:spcBef>
                <a:spcPts val="0"/>
              </a:spcBef>
              <a:buNone/>
            </a:pPr>
            <a:endParaRPr lang="ru-RU" sz="2400" b="0" i="0" dirty="0"/>
          </a:p>
        </p:txBody>
      </p:sp>
      <p:sp>
        <p:nvSpPr>
          <p:cNvPr id="4" name="TextBox 3"/>
          <p:cNvSpPr txBox="1"/>
          <p:nvPr/>
        </p:nvSpPr>
        <p:spPr>
          <a:xfrm>
            <a:off x="3855308" y="5815914"/>
            <a:ext cx="4201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</a:t>
            </a:r>
          </a:p>
          <a:p>
            <a:pPr algn="ctr"/>
            <a:r>
              <a:rPr lang="ru-RU" dirty="0" smtClean="0"/>
              <a:t> 2013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667266"/>
            <a:ext cx="10058400" cy="2949146"/>
          </a:xfrm>
        </p:spPr>
        <p:txBody>
          <a:bodyPr/>
          <a:lstStyle/>
          <a:p>
            <a:r>
              <a:rPr lang="ru-RU" dirty="0" smtClean="0"/>
              <a:t>Авторский </a:t>
            </a:r>
            <a:r>
              <a:rPr lang="ru-RU" dirty="0" smtClean="0"/>
              <a:t>коллектив, представляющий материалы на конкурс, не должен превышать 5 человек.</a:t>
            </a:r>
          </a:p>
          <a:p>
            <a:r>
              <a:rPr lang="ru-RU" dirty="0" smtClean="0"/>
              <a:t>Материалы </a:t>
            </a:r>
            <a:r>
              <a:rPr lang="ru-RU" dirty="0" smtClean="0"/>
              <a:t>Конкурса, </a:t>
            </a:r>
            <a:r>
              <a:rPr lang="ru-RU" dirty="0" smtClean="0"/>
              <a:t>предоставляются </a:t>
            </a:r>
            <a:r>
              <a:rPr lang="ru-RU" dirty="0" smtClean="0"/>
              <a:t>в запечатанном конверте на бумажном и электронном носителе. На конверте должно быть указано наименование организации (по уставу), название номинации.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42530" y="3380488"/>
          <a:ext cx="8127999" cy="321513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09333"/>
                <a:gridCol w="2709333"/>
                <a:gridCol w="2709333"/>
              </a:tblGrid>
              <a:tr h="42826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Форма конкурса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Сроки проведения</a:t>
                      </a:r>
                      <a:endParaRPr lang="ru-RU" dirty="0"/>
                    </a:p>
                  </a:txBody>
                  <a:tcPr/>
                </a:tc>
              </a:tr>
              <a:tr h="844794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 smtClean="0">
                        <a:latin typeface="Times New Roman"/>
                        <a:ea typeface="Calibri"/>
                        <a:cs typeface="Aharoni" pitchFamily="2" charset="-79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Calibri"/>
                          <a:cs typeface="Aharoni" pitchFamily="2" charset="-79"/>
                        </a:rPr>
                        <a:t>Проведение </a:t>
                      </a:r>
                      <a:r>
                        <a:rPr lang="ru-RU" sz="2400" dirty="0">
                          <a:latin typeface="Times New Roman"/>
                          <a:ea typeface="Calibri"/>
                          <a:cs typeface="Aharoni" pitchFamily="2" charset="-79"/>
                        </a:rPr>
                        <a:t>Городского тура </a:t>
                      </a:r>
                      <a:r>
                        <a:rPr lang="ru-RU" sz="2400" dirty="0" smtClean="0">
                          <a:latin typeface="Times New Roman"/>
                          <a:ea typeface="Calibri"/>
                          <a:cs typeface="Aharoni" pitchFamily="2" charset="-79"/>
                        </a:rPr>
                        <a:t>конкурса</a:t>
                      </a:r>
                      <a:endParaRPr lang="ru-RU" sz="2400" dirty="0">
                        <a:latin typeface="Times New Roman"/>
                        <a:ea typeface="Calibri"/>
                        <a:cs typeface="Aharoni" pitchFamily="2" charset="-79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pc="3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Заочная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pc="3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22.11.2013</a:t>
                      </a:r>
                      <a:r>
                        <a:rPr lang="ru-RU" sz="2400" b="1" spc="2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2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 10.00 до 16.00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</a:tr>
              <a:tr h="844794">
                <a:tc vMerge="1">
                  <a:txBody>
                    <a:bodyPr/>
                    <a:lstStyle/>
                    <a:p>
                      <a:endParaRPr lang="ru-RU" sz="1800" dirty="0"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pc="3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Очная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pc="3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10.12.2013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30" dirty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 10.00 до 13-00</a:t>
                      </a:r>
                      <a:r>
                        <a:rPr lang="ru-RU" sz="2400" spc="3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14-00 до 17.00</a:t>
                      </a:r>
                      <a:endParaRPr lang="ru-RU" sz="2400" dirty="0">
                        <a:solidFill>
                          <a:schemeClr val="tx2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844794">
                <a:tc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Награждение победителей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spc="3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17.12.2013</a:t>
                      </a:r>
                      <a:endParaRPr lang="ru-RU" sz="2400" b="1" dirty="0">
                        <a:latin typeface="Times New Roman"/>
                        <a:ea typeface="Calibri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spc="3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15.00</a:t>
                      </a:r>
                      <a:endParaRPr lang="ru-RU" sz="2400" dirty="0">
                        <a:latin typeface="Times New Roman"/>
                        <a:ea typeface="Calibri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Характеристика материалов, представленных на конкурс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Адекватность  целей и содержания методических разработок  возрасту детей </a:t>
            </a:r>
          </a:p>
          <a:p>
            <a:r>
              <a:rPr lang="ru-RU" dirty="0" smtClean="0"/>
              <a:t>Способы  мотивации  детей к деятельности</a:t>
            </a:r>
          </a:p>
          <a:p>
            <a:r>
              <a:rPr lang="ru-RU" dirty="0" smtClean="0"/>
              <a:t>Стимулирующее воздействие  развивающей предметно-пространственной среды для обеспечения возможности совместной и самостоятельной деятельности детей</a:t>
            </a:r>
          </a:p>
          <a:p>
            <a:r>
              <a:rPr lang="ru-RU" dirty="0" smtClean="0"/>
              <a:t>Инновационные идеи при реализации </a:t>
            </a:r>
            <a:r>
              <a:rPr lang="ru-RU" dirty="0" err="1" smtClean="0"/>
              <a:t>системно-деятельностного</a:t>
            </a:r>
            <a:r>
              <a:rPr lang="ru-RU" dirty="0" smtClean="0"/>
              <a:t> подхода в работе с детьми и взаимодействии с семьей</a:t>
            </a:r>
          </a:p>
          <a:p>
            <a:r>
              <a:rPr lang="ru-RU" dirty="0" err="1" smtClean="0"/>
              <a:t>Тиражируемость</a:t>
            </a:r>
            <a:r>
              <a:rPr lang="ru-RU" dirty="0" smtClean="0"/>
              <a:t> и  технологичность представленных методических разработок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00216"/>
          </a:xfrm>
        </p:spPr>
        <p:txBody>
          <a:bodyPr/>
          <a:lstStyle/>
          <a:p>
            <a:pPr algn="ctr"/>
            <a:r>
              <a:rPr lang="ru-RU" dirty="0" smtClean="0"/>
              <a:t>Приложение: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065214" y="988541"/>
            <a:ext cx="10058400" cy="537107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600" dirty="0" smtClean="0"/>
              <a:t>Методические материалы, на основе </a:t>
            </a:r>
            <a:r>
              <a:rPr lang="ru-RU" sz="3600" dirty="0" err="1" smtClean="0"/>
              <a:t>системно-деятельностного</a:t>
            </a:r>
            <a:r>
              <a:rPr lang="ru-RU" sz="3600" dirty="0" smtClean="0"/>
              <a:t> подхода, отражающие вариативные формы работы с детьми на этапе введения ФГОС дошкольного </a:t>
            </a:r>
            <a:r>
              <a:rPr lang="ru-RU" sz="3600" dirty="0" smtClean="0"/>
              <a:t>образования.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tx2"/>
                </a:solidFill>
              </a:rPr>
              <a:t>Требования к оформлению:</a:t>
            </a:r>
          </a:p>
          <a:p>
            <a:r>
              <a:rPr lang="ru-RU" sz="3300" dirty="0" smtClean="0"/>
              <a:t>Объем </a:t>
            </a:r>
            <a:r>
              <a:rPr lang="ru-RU" sz="3300" dirty="0" smtClean="0"/>
              <a:t>заявки не должен превышать 4 страниц. </a:t>
            </a:r>
          </a:p>
          <a:p>
            <a:r>
              <a:rPr lang="ru-RU" sz="3300" dirty="0" smtClean="0"/>
              <a:t>Объем Приложения не должен превышать 40 страниц (формат А 4, верхнее поле – 2 см., нижнее поле – 2 см., левое поле – 3 см., правое поле – 1 см, размер шрифта – 14, </a:t>
            </a:r>
            <a:r>
              <a:rPr lang="ru-RU" sz="3300" dirty="0" err="1" smtClean="0"/>
              <a:t>Times</a:t>
            </a:r>
            <a:r>
              <a:rPr lang="ru-RU" sz="3300" dirty="0" smtClean="0"/>
              <a:t> </a:t>
            </a:r>
            <a:r>
              <a:rPr lang="ru-RU" sz="3300" dirty="0" err="1" smtClean="0"/>
              <a:t>New</a:t>
            </a:r>
            <a:r>
              <a:rPr lang="ru-RU" sz="3300" dirty="0" smtClean="0"/>
              <a:t> </a:t>
            </a:r>
            <a:r>
              <a:rPr lang="ru-RU" sz="3300" dirty="0" err="1" smtClean="0"/>
              <a:t>Roman</a:t>
            </a:r>
            <a:r>
              <a:rPr lang="ru-RU" sz="3300" dirty="0" smtClean="0"/>
              <a:t>, интервал – полуторный.</a:t>
            </a:r>
          </a:p>
          <a:p>
            <a:pPr algn="ctr"/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42286218_diplom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8382" y="156203"/>
            <a:ext cx="1491564" cy="210907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24024" y="2065638"/>
            <a:ext cx="10058400" cy="422910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3600" dirty="0" smtClean="0"/>
              <a:t>      Участники </a:t>
            </a:r>
            <a:r>
              <a:rPr lang="ru-RU" sz="3600" dirty="0" smtClean="0"/>
              <a:t>Конкурса, </a:t>
            </a:r>
            <a:r>
              <a:rPr lang="ru-RU" sz="3600" dirty="0" smtClean="0"/>
              <a:t>успешно</a:t>
            </a:r>
          </a:p>
          <a:p>
            <a:pPr algn="just">
              <a:buNone/>
            </a:pPr>
            <a:r>
              <a:rPr lang="ru-RU" sz="3600" dirty="0" smtClean="0"/>
              <a:t>прошедшие </a:t>
            </a:r>
            <a:r>
              <a:rPr lang="ru-RU" sz="3600" dirty="0" smtClean="0"/>
              <a:t>в городской тур (</a:t>
            </a:r>
            <a:r>
              <a:rPr lang="ru-RU" sz="3600" dirty="0" smtClean="0"/>
              <a:t>очная</a:t>
            </a:r>
          </a:p>
          <a:p>
            <a:pPr algn="just">
              <a:buNone/>
            </a:pPr>
            <a:r>
              <a:rPr lang="ru-RU" sz="3600" dirty="0" smtClean="0"/>
              <a:t>форма</a:t>
            </a:r>
            <a:r>
              <a:rPr lang="ru-RU" sz="3600" dirty="0" smtClean="0"/>
              <a:t>), награждаются </a:t>
            </a:r>
          </a:p>
          <a:p>
            <a:pPr algn="just">
              <a:buNone/>
            </a:pPr>
            <a:r>
              <a:rPr lang="ru-RU" sz="3600" dirty="0" smtClean="0"/>
              <a:t>дипломами </a:t>
            </a:r>
            <a:r>
              <a:rPr lang="ru-RU" sz="3600" dirty="0" smtClean="0"/>
              <a:t>победителя, </a:t>
            </a:r>
            <a:r>
              <a:rPr lang="ru-RU" sz="3600" dirty="0" smtClean="0"/>
              <a:t>лауреата,</a:t>
            </a:r>
          </a:p>
          <a:p>
            <a:pPr algn="just">
              <a:buNone/>
            </a:pPr>
            <a:r>
              <a:rPr lang="ru-RU" sz="3600" dirty="0" smtClean="0"/>
              <a:t>дипломанта </a:t>
            </a:r>
            <a:r>
              <a:rPr lang="ru-RU" sz="3600" dirty="0" smtClean="0"/>
              <a:t>в зависимости </a:t>
            </a:r>
            <a:r>
              <a:rPr lang="ru-RU" sz="3600" dirty="0" smtClean="0"/>
              <a:t>от</a:t>
            </a:r>
          </a:p>
          <a:p>
            <a:pPr algn="just">
              <a:buNone/>
            </a:pPr>
            <a:r>
              <a:rPr lang="ru-RU" sz="3600" dirty="0" smtClean="0"/>
              <a:t>суммы </a:t>
            </a:r>
            <a:r>
              <a:rPr lang="ru-RU" sz="3600" dirty="0" smtClean="0"/>
              <a:t>баллов в заочной и очной форме.</a:t>
            </a:r>
          </a:p>
          <a:p>
            <a:endParaRPr lang="ru-RU" dirty="0"/>
          </a:p>
        </p:txBody>
      </p:sp>
      <p:pic>
        <p:nvPicPr>
          <p:cNvPr id="5" name="Рисунок 4" descr="31oy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16195" y="955589"/>
            <a:ext cx="1975805" cy="2998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2205" y="1330347"/>
            <a:ext cx="4191166" cy="1684702"/>
          </a:xfrm>
        </p:spPr>
        <p:txBody>
          <a:bodyPr/>
          <a:lstStyle/>
          <a:p>
            <a:pPr algn="ctr" defTabSz="914400">
              <a:spcBef>
                <a:spcPts val="1"/>
              </a:spcBef>
              <a:buNone/>
            </a:pPr>
            <a:r>
              <a:rPr lang="ru-RU" sz="3600" b="0" i="0" dirty="0" smtClean="0">
                <a:solidFill>
                  <a:srgbClr val="9A5315">
                    <a:lumMod val="50000"/>
                  </a:srgbClr>
                </a:solidFill>
                <a:latin typeface="Segoe Print"/>
                <a:ea typeface="+mj-ea"/>
                <a:cs typeface="+mj-cs"/>
              </a:rPr>
              <a:t>Удачи в конкурсе!</a:t>
            </a:r>
            <a:endParaRPr lang="ru-RU" sz="36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pic>
        <p:nvPicPr>
          <p:cNvPr id="9" name="Рисунок 8" descr="Трое детей в плащах держатся за руки и играют во дворе.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xmlns="" val="219715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Амплификация развития – максимальное обогащение личностного развития детей на основе </a:t>
            </a:r>
            <a:r>
              <a:rPr lang="ru-RU" b="1" dirty="0" smtClean="0"/>
              <a:t>широкого развертывания разнообразных видов деятельности</a:t>
            </a:r>
            <a:r>
              <a:rPr lang="ru-RU" dirty="0" smtClean="0"/>
              <a:t>, а также </a:t>
            </a:r>
            <a:r>
              <a:rPr lang="ru-RU" b="1" dirty="0" smtClean="0"/>
              <a:t>общения детей со сверстниками и взрослыми.</a:t>
            </a:r>
          </a:p>
          <a:p>
            <a:r>
              <a:rPr lang="ru-RU" dirty="0" smtClean="0"/>
              <a:t>Зона ближайшего развития – уровень развития, проявляющийся у ребенка </a:t>
            </a:r>
            <a:r>
              <a:rPr lang="ru-RU" b="1" dirty="0" smtClean="0"/>
              <a:t>в совместной деятельности </a:t>
            </a:r>
            <a:r>
              <a:rPr lang="ru-RU" dirty="0" smtClean="0"/>
              <a:t>со взрослым и более опытными сверстниками, но не актуализирующийся в его индивидуальной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Индивидуализация образования – построение </a:t>
            </a:r>
            <a:r>
              <a:rPr lang="ru-RU" b="1" dirty="0" smtClean="0"/>
              <a:t>образовательной деятельности  </a:t>
            </a:r>
            <a:r>
              <a:rPr lang="ru-RU" dirty="0" smtClean="0"/>
              <a:t>на основе индивидуальных особенностей каждого ребенка, при котором сам </a:t>
            </a:r>
            <a:r>
              <a:rPr lang="ru-RU" b="1" dirty="0" smtClean="0"/>
              <a:t>ребенок становится активным </a:t>
            </a:r>
            <a:r>
              <a:rPr lang="ru-RU" dirty="0" smtClean="0"/>
              <a:t>в выборе </a:t>
            </a:r>
            <a:r>
              <a:rPr lang="ru-RU" b="1" dirty="0" smtClean="0"/>
              <a:t>содержания</a:t>
            </a:r>
            <a:r>
              <a:rPr lang="ru-RU" dirty="0" smtClean="0"/>
              <a:t> своего образования, становится </a:t>
            </a:r>
            <a:r>
              <a:rPr lang="ru-RU" b="1" dirty="0" smtClean="0"/>
              <a:t>субъектом образования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Парциальная образовательная программа – </a:t>
            </a:r>
            <a:r>
              <a:rPr lang="ru-RU" dirty="0" err="1" smtClean="0"/>
              <a:t>программа</a:t>
            </a:r>
            <a:r>
              <a:rPr lang="ru-RU" dirty="0" smtClean="0"/>
              <a:t>, направленная на развитие детей дошкольного возраста в одной или нескольких образовательных областях, </a:t>
            </a:r>
            <a:r>
              <a:rPr lang="ru-RU" b="1" dirty="0" smtClean="0"/>
              <a:t>видах деятельности</a:t>
            </a:r>
            <a:r>
              <a:rPr lang="ru-RU" dirty="0" smtClean="0"/>
              <a:t> и/или культурных практиках.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 ФГОС ДО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Осуществление </a:t>
            </a:r>
            <a:r>
              <a:rPr lang="ru-RU" sz="4000" dirty="0" smtClean="0"/>
              <a:t>образовательной деятельности в формах, </a:t>
            </a:r>
            <a:r>
              <a:rPr lang="ru-RU" sz="4000" u="sng" dirty="0" smtClean="0"/>
              <a:t>специфических для детей </a:t>
            </a:r>
            <a:r>
              <a:rPr lang="ru-RU" sz="4000" dirty="0" smtClean="0"/>
              <a:t>данной возрастной группы, прежде всего, </a:t>
            </a:r>
            <a:r>
              <a:rPr lang="ru-RU" sz="4000" b="1" dirty="0" smtClean="0"/>
              <a:t>в форме игры, познавательной и исследовательской деятельности</a:t>
            </a:r>
            <a:r>
              <a:rPr lang="ru-RU" sz="4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Принципы дошкольного образования: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Содействия </a:t>
            </a:r>
            <a:r>
              <a:rPr lang="ru-RU" b="1" dirty="0" smtClean="0"/>
              <a:t>и сотрудничества </a:t>
            </a:r>
            <a:r>
              <a:rPr lang="ru-RU" dirty="0" smtClean="0"/>
              <a:t>детей и взрослых, признания ребенка полноценным участником (</a:t>
            </a:r>
            <a:r>
              <a:rPr lang="ru-RU" b="1" dirty="0" smtClean="0"/>
              <a:t>субъектом)</a:t>
            </a:r>
            <a:r>
              <a:rPr lang="ru-RU" dirty="0" smtClean="0"/>
              <a:t> образовательных отношений;</a:t>
            </a:r>
          </a:p>
          <a:p>
            <a:r>
              <a:rPr lang="ru-RU" dirty="0" smtClean="0"/>
              <a:t>Поддержки </a:t>
            </a:r>
            <a:r>
              <a:rPr lang="ru-RU" b="1" dirty="0" smtClean="0"/>
              <a:t>инициативы</a:t>
            </a:r>
            <a:r>
              <a:rPr lang="ru-RU" dirty="0" smtClean="0"/>
              <a:t> детей в различных </a:t>
            </a:r>
            <a:r>
              <a:rPr lang="ru-RU" b="1" dirty="0" smtClean="0"/>
              <a:t>видах деятельности;</a:t>
            </a:r>
          </a:p>
          <a:p>
            <a:r>
              <a:rPr lang="ru-RU" dirty="0" smtClean="0"/>
              <a:t>Формирования </a:t>
            </a:r>
            <a:r>
              <a:rPr lang="ru-RU" b="1" dirty="0" smtClean="0"/>
              <a:t>познавательных интересов и познавательных действий </a:t>
            </a:r>
            <a:r>
              <a:rPr lang="ru-RU" dirty="0" smtClean="0"/>
              <a:t>ребенка в </a:t>
            </a:r>
            <a:r>
              <a:rPr lang="ru-RU" b="1" dirty="0" smtClean="0"/>
              <a:t>различных видах деятельности</a:t>
            </a:r>
            <a:r>
              <a:rPr lang="ru-RU" b="1" i="1" dirty="0" smtClean="0"/>
              <a:t>;</a:t>
            </a:r>
            <a:r>
              <a:rPr lang="ru-RU" b="1" dirty="0" smtClean="0"/>
              <a:t> 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Программе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Программа обеспечивает развитие личности детей дошкольного возраста </a:t>
            </a:r>
            <a:r>
              <a:rPr lang="ru-RU" b="1" dirty="0" smtClean="0"/>
              <a:t>в различных видах общения и деятельности</a:t>
            </a:r>
            <a:r>
              <a:rPr lang="ru-RU" dirty="0" smtClean="0"/>
              <a:t> с учётом их возрастных, индивидуальных и психологических и физиологических особенностей и должна быть направлена на решение задач Стандарта, указанных в пункте 1.6 Стандарта.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ts val="1"/>
              </a:spcBef>
            </a:pPr>
            <a:r>
              <a:rPr lang="ru-RU" sz="4800" dirty="0" smtClean="0"/>
              <a:t>Цель Конкурса: </a:t>
            </a:r>
            <a:endParaRPr lang="ru-RU" sz="4800" b="0" i="0" dirty="0">
              <a:solidFill>
                <a:srgbClr val="9A5315">
                  <a:lumMod val="50000"/>
                </a:srgbClr>
              </a:solidFill>
              <a:latin typeface="Segoe Print"/>
              <a:ea typeface="+mj-ea"/>
              <a:cs typeface="+mj-cs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9A5315"/>
              </a:buClr>
              <a:buFont typeface="Arial"/>
              <a:buChar char="•"/>
            </a:pPr>
            <a:r>
              <a:rPr lang="ru-RU" sz="3600" dirty="0" smtClean="0"/>
              <a:t>С</a:t>
            </a:r>
            <a:r>
              <a:rPr lang="ru-RU" sz="3600" dirty="0" smtClean="0"/>
              <a:t>тимулировать </a:t>
            </a:r>
            <a:r>
              <a:rPr lang="ru-RU" sz="3600" dirty="0" smtClean="0"/>
              <a:t>разработку и реализацию </a:t>
            </a:r>
            <a:r>
              <a:rPr lang="ru-RU" sz="3600" b="1" dirty="0" smtClean="0"/>
              <a:t>методических материалов  </a:t>
            </a:r>
            <a:r>
              <a:rPr lang="ru-RU" sz="3600" dirty="0" smtClean="0"/>
              <a:t>в рамках </a:t>
            </a:r>
            <a:r>
              <a:rPr lang="ru-RU" sz="3600" dirty="0" err="1" smtClean="0"/>
              <a:t>системно-деятельностного</a:t>
            </a:r>
            <a:r>
              <a:rPr lang="ru-RU" sz="3600" dirty="0" smtClean="0"/>
              <a:t> подхода в практике работы ДОУ на этапе введения ФГОС дошкольного образования.</a:t>
            </a:r>
          </a:p>
          <a:p>
            <a:pPr marL="347472" indent="-347472" algn="l" defTabSz="914400">
              <a:lnSpc>
                <a:spcPct val="100000"/>
              </a:lnSpc>
              <a:spcBef>
                <a:spcPts val="1800"/>
              </a:spcBef>
              <a:buClr>
                <a:srgbClr val="9A5315"/>
              </a:buClr>
              <a:buFont typeface="Arial"/>
              <a:buChar char="•"/>
            </a:pPr>
            <a:endParaRPr lang="ru-RU" sz="2400" b="0" i="0" dirty="0">
              <a:solidFill>
                <a:srgbClr val="9A5315"/>
              </a:solidFill>
              <a:latin typeface="Segoe Prin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10741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Программа направлена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создание условий развития детей дошкольного возраста, открывающих возможности позитивной социализации ребёнка, его всестороннего личностного развития, развития инициативы и творческих способностей на основе сотрудничества со взрослыми и сверстниками и соответствующим </a:t>
            </a:r>
            <a:r>
              <a:rPr lang="ru-RU" b="1" dirty="0" smtClean="0"/>
              <a:t>дошкольному возрасту видам деятельности;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r>
              <a:rPr lang="ru-RU" dirty="0" smtClean="0"/>
              <a:t>Программы…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…должно </a:t>
            </a:r>
            <a:r>
              <a:rPr lang="ru-RU" dirty="0" smtClean="0"/>
              <a:t>обеспечивать развитие личности, мотивации и способностей детей </a:t>
            </a:r>
            <a:r>
              <a:rPr lang="ru-RU" b="1" dirty="0" smtClean="0"/>
              <a:t>в различных видах деятельности </a:t>
            </a:r>
            <a:r>
              <a:rPr lang="ru-RU" dirty="0" smtClean="0"/>
              <a:t>и охватывать следующие образовательные области: 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социально‑коммуникативное</a:t>
            </a:r>
            <a:r>
              <a:rPr lang="ru-RU" dirty="0" smtClean="0"/>
              <a:t> развитие;</a:t>
            </a:r>
          </a:p>
          <a:p>
            <a:r>
              <a:rPr lang="ru-RU" dirty="0" smtClean="0"/>
              <a:t> познавательное развитие;</a:t>
            </a:r>
          </a:p>
          <a:p>
            <a:r>
              <a:rPr lang="ru-RU" dirty="0" smtClean="0"/>
              <a:t> речевое развитие;</a:t>
            </a:r>
          </a:p>
          <a:p>
            <a:r>
              <a:rPr lang="ru-RU" dirty="0" smtClean="0"/>
              <a:t> </a:t>
            </a:r>
            <a:r>
              <a:rPr lang="ru-RU" dirty="0" err="1" smtClean="0"/>
              <a:t>художественно‑эстетическое</a:t>
            </a:r>
            <a:r>
              <a:rPr lang="ru-RU" dirty="0" smtClean="0"/>
              <a:t> развитие;</a:t>
            </a:r>
          </a:p>
          <a:p>
            <a:r>
              <a:rPr lang="ru-RU" dirty="0" smtClean="0"/>
              <a:t> физическое развитие.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Социально-коммуникативное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…становление </a:t>
            </a:r>
            <a:r>
              <a:rPr lang="ru-RU" dirty="0" smtClean="0"/>
              <a:t>самостоятельности, целенаправленности и </a:t>
            </a:r>
            <a:r>
              <a:rPr lang="ru-RU" dirty="0" smtClean="0"/>
              <a:t>саморегуляции </a:t>
            </a:r>
            <a:r>
              <a:rPr lang="ru-RU" dirty="0" smtClean="0"/>
              <a:t>собственных действий</a:t>
            </a:r>
            <a:r>
              <a:rPr lang="ru-RU" dirty="0" smtClean="0"/>
              <a:t>;</a:t>
            </a:r>
          </a:p>
          <a:p>
            <a:r>
              <a:rPr lang="ru-RU" dirty="0" smtClean="0"/>
              <a:t>…развитие </a:t>
            </a:r>
            <a:r>
              <a:rPr lang="ru-RU" dirty="0" smtClean="0"/>
              <a:t>общения и взаимодействия ребёнка с </a:t>
            </a:r>
            <a:r>
              <a:rPr lang="ru-RU" dirty="0" smtClean="0"/>
              <a:t>взрослыми </a:t>
            </a:r>
            <a:r>
              <a:rPr lang="ru-RU" dirty="0" smtClean="0"/>
              <a:t>и сверстниками</a:t>
            </a:r>
            <a:r>
              <a:rPr lang="ru-RU" dirty="0" smtClean="0"/>
              <a:t>;</a:t>
            </a:r>
          </a:p>
          <a:p>
            <a:r>
              <a:rPr lang="ru-RU" dirty="0" smtClean="0"/>
              <a:t>формирование готовности к совместной деятельности со сверстниками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Познавательное, речевое, художественно-эстетическое и физическое развитие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…формирование </a:t>
            </a:r>
            <a:r>
              <a:rPr lang="ru-RU" dirty="0" smtClean="0"/>
              <a:t>познавательных </a:t>
            </a:r>
            <a:r>
              <a:rPr lang="ru-RU" dirty="0" smtClean="0"/>
              <a:t>действий</a:t>
            </a:r>
          </a:p>
          <a:p>
            <a:r>
              <a:rPr lang="ru-RU" dirty="0" smtClean="0"/>
              <a:t>…владение </a:t>
            </a:r>
            <a:r>
              <a:rPr lang="ru-RU" dirty="0" smtClean="0"/>
              <a:t>речью как средством </a:t>
            </a:r>
            <a:r>
              <a:rPr lang="ru-RU" dirty="0" smtClean="0"/>
              <a:t>общения</a:t>
            </a:r>
          </a:p>
          <a:p>
            <a:r>
              <a:rPr lang="ru-RU" dirty="0" smtClean="0"/>
              <a:t>…</a:t>
            </a:r>
            <a:r>
              <a:rPr lang="x-none" smtClean="0"/>
              <a:t>реализацию </a:t>
            </a:r>
            <a:r>
              <a:rPr lang="x-none" smtClean="0"/>
              <a:t>самостоятельной творческой деятельности детей (изобразительной, конструктивно-модельной, музыкальной,  и </a:t>
            </a:r>
            <a:r>
              <a:rPr lang="x-none" smtClean="0"/>
              <a:t>др</a:t>
            </a:r>
            <a:r>
              <a:rPr lang="x-none" smtClean="0"/>
              <a:t>.).</a:t>
            </a:r>
            <a:endParaRPr lang="ru-RU" dirty="0" smtClean="0"/>
          </a:p>
          <a:p>
            <a:r>
              <a:rPr lang="ru-RU" dirty="0" smtClean="0"/>
              <a:t>…двигательный опыт детей, </a:t>
            </a:r>
            <a:r>
              <a:rPr lang="ru-RU" dirty="0" smtClean="0"/>
              <a:t>в том числе </a:t>
            </a:r>
            <a:r>
              <a:rPr lang="ru-RU" dirty="0" smtClean="0"/>
              <a:t>связанный </a:t>
            </a:r>
            <a:r>
              <a:rPr lang="ru-RU" dirty="0" smtClean="0"/>
              <a:t>с выполнением упражнений, направленных на развитие таких физических качеств, как координация и гибкость;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2.6. Конкретное содержание указанных образовательных областей зависит от возраста детей и должно </a:t>
            </a:r>
            <a:r>
              <a:rPr lang="ru-RU" sz="2400" b="1" dirty="0" smtClean="0"/>
              <a:t>реализовываться в определённых видах деятельности</a:t>
            </a:r>
            <a:r>
              <a:rPr lang="ru-RU" sz="2400" b="1" dirty="0" smtClean="0"/>
              <a:t>:</a:t>
            </a: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16692" y="1825624"/>
            <a:ext cx="4835611" cy="4698743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70000"/>
              </a:lnSpc>
              <a:spcBef>
                <a:spcPts val="0"/>
              </a:spcBef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раннем возрасте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это: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предметная деятельность и игры с составными и динамическими игрушками;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экспериментирование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материалами и веществами (песок, вода, тесто и пр.),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общение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 взрослым и совместные игры со сверстниками под руководством взрослого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самообслуживание  и действия с бытовыми предметами-орудиями (ложка, савок, лопатка и пр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.),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восприятие смысла музыки, сказок, стихов,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рассматривание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картинок, 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двигательная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активность;</a:t>
            </a:r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881817" y="1825625"/>
            <a:ext cx="5848864" cy="4822310"/>
          </a:xfrm>
        </p:spPr>
        <p:txBody>
          <a:bodyPr>
            <a:normAutofit fontScale="40000" lnSpcReduction="20000"/>
          </a:bodyPr>
          <a:lstStyle/>
          <a:p>
            <a:pPr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для детей </a:t>
            </a: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дошкольного возраста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игровая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, включая сюжетно-ролевую игру как ведущую деятельность детей дошкольного возраста, а также игру с правилами и другие виды игры,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коммуникативная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(общение и взаимодействие со взрослыми и сверстниками),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познавательно-исследовательская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(исследования объектов окружающего мира и экспериментирования с ними),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восприятие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художественной литературы и фольклора,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самообслуживание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 элементарный бытовой труд (в помещении и на улице),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конструирование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 разного материала, включая конструкторы, модули, бумагу, природный и иной материал,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изобразительная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(рисования, лепки, аппликации),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музыкальная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(восприятие и понимание смысла музыкальных произведений, пение, музыкально-ритмические движения, игры на детских музыкальных инструментах) </a:t>
            </a:r>
            <a:endParaRPr lang="ru-RU" sz="35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двигательная </a:t>
            </a:r>
            <a:r>
              <a:rPr lang="ru-RU" sz="3500" dirty="0" smtClean="0">
                <a:latin typeface="Times New Roman" pitchFamily="18" charset="0"/>
                <a:cs typeface="Times New Roman" pitchFamily="18" charset="0"/>
              </a:rPr>
              <a:t>(овладение основными движениями) формы активности ребенка.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Образовательная среда: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2.7 Содержание </a:t>
            </a:r>
            <a:r>
              <a:rPr lang="ru-RU" dirty="0" smtClean="0"/>
              <a:t>Программы должно отражать следующие аспекты образовательной среды для ребёнка дошкольного возраста:</a:t>
            </a:r>
          </a:p>
          <a:p>
            <a:pPr>
              <a:buNone/>
            </a:pPr>
            <a:r>
              <a:rPr lang="ru-RU" dirty="0" smtClean="0"/>
              <a:t>● предметно-пространственная развивающая образовательная среда;</a:t>
            </a:r>
          </a:p>
          <a:p>
            <a:pPr>
              <a:buNone/>
            </a:pPr>
            <a:r>
              <a:rPr lang="ru-RU" dirty="0" smtClean="0"/>
              <a:t>● характер взаимодействия со взрослыми;</a:t>
            </a:r>
          </a:p>
          <a:p>
            <a:pPr>
              <a:buNone/>
            </a:pPr>
            <a:r>
              <a:rPr lang="ru-RU" dirty="0" smtClean="0"/>
              <a:t>● характер взаимодействия с другими детьми; </a:t>
            </a:r>
          </a:p>
          <a:p>
            <a:pPr>
              <a:buNone/>
            </a:pPr>
            <a:r>
              <a:rPr lang="ru-RU" dirty="0" smtClean="0"/>
              <a:t>● система отношений ребёнка к миру, к другим людям, к себе самому.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Содержательный раздел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7964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…описание </a:t>
            </a:r>
            <a:r>
              <a:rPr lang="ru-RU" sz="3200" b="1" dirty="0" smtClean="0"/>
              <a:t>форм, способов, средств реализации программы </a:t>
            </a:r>
            <a:r>
              <a:rPr lang="ru-RU" sz="3200" dirty="0" smtClean="0"/>
              <a:t>с учётом возрастных и индивидуальных особенностей воспитанников, специфики их образовательных потребностей и интересов;</a:t>
            </a:r>
          </a:p>
          <a:p>
            <a:r>
              <a:rPr lang="ru-RU" sz="3200" dirty="0" smtClean="0"/>
              <a:t> </a:t>
            </a:r>
            <a:r>
              <a:rPr lang="ru-RU" sz="3200" b="1" dirty="0" smtClean="0"/>
              <a:t>особенности работы </a:t>
            </a:r>
            <a:r>
              <a:rPr lang="ru-RU" sz="3200" dirty="0" smtClean="0"/>
              <a:t>в пяти основных образовательных областях в разных видах деятельности и культурных практиках; </a:t>
            </a:r>
          </a:p>
          <a:p>
            <a:endParaRPr lang="ru-RU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Содержательный раздел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/>
              <a:t>Особенности </a:t>
            </a:r>
            <a:r>
              <a:rPr lang="ru-RU" sz="3200" dirty="0" smtClean="0"/>
              <a:t>организации развивающей предметно-пространственной среды;</a:t>
            </a:r>
          </a:p>
          <a:p>
            <a:r>
              <a:rPr lang="ru-RU" sz="3200" dirty="0" smtClean="0"/>
              <a:t>Способы </a:t>
            </a:r>
            <a:r>
              <a:rPr lang="ru-RU" sz="3200" dirty="0" smtClean="0"/>
              <a:t>и направления поддержки детской инициативы; </a:t>
            </a:r>
          </a:p>
          <a:p>
            <a:r>
              <a:rPr lang="ru-RU" sz="3200" dirty="0" smtClean="0"/>
              <a:t>Особенности </a:t>
            </a:r>
            <a:r>
              <a:rPr lang="ru-RU" sz="3200" dirty="0" smtClean="0"/>
              <a:t>взаимодействия педагогического коллектива с семьями воспитанников;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78824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2.</a:t>
            </a:r>
            <a:r>
              <a:rPr lang="en-US" dirty="0" smtClean="0"/>
              <a:t>10</a:t>
            </a:r>
            <a:r>
              <a:rPr lang="ru-RU" dirty="0" smtClean="0"/>
              <a:t>.3. Организационный раздел включает описание организации образовательной деятельности и организационно-педагогических условий в Организации, отражает содержание, примерное ежедневное время, необходимое на реализацию Программы с учетом возрастных и индивидуальных особенностей детей, их специальных образовательных потребностей, включая время для: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b="1" dirty="0" smtClean="0"/>
              <a:t>непосредственно образовательной деятельности </a:t>
            </a:r>
            <a:r>
              <a:rPr lang="ru-RU" dirty="0" smtClean="0"/>
              <a:t>(не связанной с одновременным проведением режимных моментов);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b="1" dirty="0" smtClean="0"/>
              <a:t>образовательной деятельности, осуществляемой в режимных моментах </a:t>
            </a:r>
            <a:r>
              <a:rPr lang="ru-RU" dirty="0" smtClean="0"/>
              <a:t>(во время утреннего прихода детей в образовательную организацию, прогулки, подготовки к приемам пищи и дневному сну  и т.п.);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b="1" dirty="0" smtClean="0"/>
              <a:t>взаимодействия</a:t>
            </a:r>
            <a:r>
              <a:rPr lang="ru-RU" dirty="0" smtClean="0"/>
              <a:t> с семьями детей по реализации Программы.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Организационный раздел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Организационный раздел должен содержать описание материально-технического обеспечения программы, обеспеченности методическими материалами и </a:t>
            </a:r>
            <a:r>
              <a:rPr lang="ru-RU" b="1" dirty="0" smtClean="0"/>
              <a:t>средствами обучения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Задачи Конкурса: 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sz="2800" dirty="0" smtClean="0"/>
              <a:t>В</a:t>
            </a:r>
            <a:r>
              <a:rPr lang="ru-RU" sz="2800" dirty="0" smtClean="0"/>
              <a:t>ыявить </a:t>
            </a:r>
            <a:r>
              <a:rPr lang="ru-RU" sz="2800" dirty="0" smtClean="0"/>
              <a:t>лучшие методические  разработки  педагогических коллективов в условиях реализации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 ДОУ;</a:t>
            </a:r>
          </a:p>
          <a:p>
            <a:pPr lvl="0"/>
            <a:r>
              <a:rPr lang="ru-RU" sz="2800" dirty="0" smtClean="0"/>
              <a:t>Распространить </a:t>
            </a:r>
            <a:r>
              <a:rPr lang="ru-RU" sz="2800" dirty="0" smtClean="0"/>
              <a:t>передовой педагогический опыт реализации </a:t>
            </a:r>
            <a:r>
              <a:rPr lang="ru-RU" sz="2800" dirty="0" err="1" smtClean="0"/>
              <a:t>системно-деятельностного</a:t>
            </a:r>
            <a:r>
              <a:rPr lang="ru-RU" sz="2800" dirty="0" smtClean="0"/>
              <a:t> подхода в ДОУ; </a:t>
            </a:r>
          </a:p>
          <a:p>
            <a:pPr lvl="0"/>
            <a:r>
              <a:rPr lang="ru-RU" sz="2800" dirty="0" smtClean="0"/>
              <a:t>Поощрить </a:t>
            </a:r>
            <a:r>
              <a:rPr lang="ru-RU" sz="2800" dirty="0" smtClean="0"/>
              <a:t>творчески работающие коллективы ДОУ Санкт-Петербурга.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5905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3) построение образовательной деятельности на основе </a:t>
            </a:r>
            <a:r>
              <a:rPr lang="ru-RU" b="1" dirty="0" smtClean="0"/>
              <a:t>взаимодействия взрослых с детьми</a:t>
            </a:r>
            <a:r>
              <a:rPr lang="ru-RU" dirty="0" smtClean="0"/>
              <a:t>, ориентированного на интересы и возможности каждого ребёнка и учитывающего социальную ситуацию его развития;</a:t>
            </a:r>
          </a:p>
          <a:p>
            <a:pPr>
              <a:buNone/>
            </a:pPr>
            <a:r>
              <a:rPr lang="ru-RU" dirty="0" smtClean="0"/>
              <a:t>4) поддержка взрослыми положительного, доброжелательного отношения детей друг к другу и </a:t>
            </a:r>
            <a:r>
              <a:rPr lang="ru-RU" b="1" dirty="0" smtClean="0"/>
              <a:t>взаимодействия детей </a:t>
            </a:r>
            <a:r>
              <a:rPr lang="ru-RU" dirty="0" smtClean="0"/>
              <a:t>друг с другом </a:t>
            </a:r>
            <a:r>
              <a:rPr lang="ru-RU" b="1" dirty="0" smtClean="0"/>
              <a:t>в разных видах деятельности</a:t>
            </a:r>
            <a:r>
              <a:rPr lang="ru-RU" dirty="0" smtClean="0"/>
              <a:t>;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5) </a:t>
            </a:r>
            <a:r>
              <a:rPr lang="ru-RU" b="1" dirty="0" smtClean="0"/>
              <a:t>поддержка инициативы и самостоятельности </a:t>
            </a:r>
            <a:r>
              <a:rPr lang="ru-RU" dirty="0" smtClean="0"/>
              <a:t>детей в специфических для них видах деятельности;</a:t>
            </a:r>
          </a:p>
          <a:p>
            <a:pPr>
              <a:buNone/>
            </a:pPr>
            <a:r>
              <a:rPr lang="ru-RU" dirty="0" smtClean="0"/>
              <a:t>6) </a:t>
            </a:r>
            <a:r>
              <a:rPr lang="ru-RU" b="1" dirty="0" smtClean="0"/>
              <a:t>возможность выбора </a:t>
            </a:r>
            <a:r>
              <a:rPr lang="ru-RU" dirty="0" smtClean="0"/>
              <a:t>детьми материалов,  видов активности, участников </a:t>
            </a:r>
            <a:r>
              <a:rPr lang="ru-RU" b="1" dirty="0" smtClean="0"/>
              <a:t>совместной деятельности и общения;</a:t>
            </a:r>
          </a:p>
          <a:p>
            <a:pPr>
              <a:buNone/>
            </a:pPr>
            <a:r>
              <a:rPr lang="ru-RU" dirty="0" smtClean="0"/>
              <a:t>8</a:t>
            </a:r>
            <a:r>
              <a:rPr lang="ru-RU" dirty="0" smtClean="0"/>
              <a:t>) поддержка родителей (законных представителей) в воспитании детей, охране и укреплении их здоровья, вовлечение семей непосредственно в образовательную деятельность.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</a:t>
            </a:r>
            <a:r>
              <a:rPr lang="ru-RU" dirty="0" err="1" smtClean="0"/>
              <a:t>уловия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047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3.2.5. У педагогического работника, реализующего Программу, должны быть сформированы </a:t>
            </a:r>
            <a:r>
              <a:rPr lang="ru-RU" b="1" dirty="0" smtClean="0"/>
              <a:t>основные компетенции, </a:t>
            </a:r>
            <a:r>
              <a:rPr lang="ru-RU" dirty="0" smtClean="0"/>
              <a:t>необходимые для создания социальной ситуации развития воспитанников, соответствующей специфике дошкольного возраста. Данные компетенции предполагают</a:t>
            </a:r>
            <a:r>
              <a:rPr lang="ru-RU" dirty="0" smtClean="0"/>
              <a:t>:</a:t>
            </a:r>
            <a:endParaRPr lang="ru-RU" dirty="0" smtClean="0"/>
          </a:p>
          <a:p>
            <a:r>
              <a:rPr lang="ru-RU" dirty="0" smtClean="0"/>
              <a:t>2) </a:t>
            </a:r>
            <a:r>
              <a:rPr lang="ru-RU" b="1" dirty="0" smtClean="0"/>
              <a:t>поддержку индивидуальности и инициативы детей </a:t>
            </a:r>
            <a:r>
              <a:rPr lang="ru-RU" dirty="0" smtClean="0"/>
              <a:t>через:</a:t>
            </a:r>
          </a:p>
          <a:p>
            <a:pPr>
              <a:buNone/>
            </a:pPr>
            <a:r>
              <a:rPr lang="ru-RU" dirty="0" smtClean="0"/>
              <a:t>● создание условий </a:t>
            </a:r>
            <a:r>
              <a:rPr lang="ru-RU" b="1" dirty="0" smtClean="0"/>
              <a:t>для свободного выбора детьми деятельности</a:t>
            </a:r>
            <a:r>
              <a:rPr lang="ru-RU" dirty="0" smtClean="0"/>
              <a:t>, участников совместной деятельности, материалов; </a:t>
            </a:r>
          </a:p>
          <a:p>
            <a:pPr>
              <a:buNone/>
            </a:pPr>
            <a:r>
              <a:rPr lang="ru-RU" dirty="0" smtClean="0"/>
              <a:t>● создание условий </a:t>
            </a:r>
            <a:r>
              <a:rPr lang="ru-RU" b="1" dirty="0" smtClean="0"/>
              <a:t>для принятия детьми решений</a:t>
            </a:r>
            <a:r>
              <a:rPr lang="ru-RU" dirty="0" smtClean="0"/>
              <a:t>, выражения своих чувств и мыслей,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dirty="0" err="1" smtClean="0"/>
              <a:t>недирективную</a:t>
            </a:r>
            <a:r>
              <a:rPr lang="ru-RU" dirty="0" smtClean="0"/>
              <a:t> помощь детям, </a:t>
            </a:r>
            <a:r>
              <a:rPr lang="ru-RU" b="1" dirty="0" smtClean="0"/>
              <a:t>поддержку детской инициативы и самостоятельности</a:t>
            </a:r>
            <a:r>
              <a:rPr lang="ru-RU" dirty="0" smtClean="0"/>
              <a:t> в разных видах деятельности (игровой, исследовательской, проектной, познавательной и т.д.);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56841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Психолого-педагогические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095632"/>
            <a:ext cx="10058400" cy="51980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3) установление правил поведения и взаимодействия в разных ситуациях:</a:t>
            </a:r>
          </a:p>
          <a:p>
            <a:pPr>
              <a:buNone/>
            </a:pPr>
            <a:r>
              <a:rPr lang="ru-RU" dirty="0" smtClean="0"/>
              <a:t>●</a:t>
            </a:r>
            <a:r>
              <a:rPr lang="ru-RU" dirty="0" smtClean="0"/>
              <a:t> развитие умения детей работать в группе сверстников, решая задачи в совместно распределенной </a:t>
            </a:r>
            <a:r>
              <a:rPr lang="ru-RU" dirty="0" smtClean="0"/>
              <a:t>деятельности…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4) построение развивающего образования, ориентированного на зону ближайшего развития каждого воспитанника, через:</a:t>
            </a:r>
          </a:p>
          <a:p>
            <a:pPr>
              <a:buNone/>
            </a:pPr>
            <a:r>
              <a:rPr lang="ru-RU" dirty="0" smtClean="0"/>
              <a:t>● создание условий для </a:t>
            </a:r>
            <a:r>
              <a:rPr lang="ru-RU" b="1" dirty="0" smtClean="0"/>
              <a:t>овладения культурными средствами деятельности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● </a:t>
            </a:r>
            <a:r>
              <a:rPr lang="ru-RU" b="1" dirty="0" smtClean="0"/>
              <a:t>организацию видов деятельности</a:t>
            </a:r>
            <a:r>
              <a:rPr lang="ru-RU" dirty="0" smtClean="0"/>
              <a:t>, способствующих развитию мышления, воображения, фантазии и детского творчества;</a:t>
            </a:r>
          </a:p>
          <a:p>
            <a:pPr>
              <a:buNone/>
            </a:pPr>
            <a:r>
              <a:rPr lang="ru-RU" dirty="0" smtClean="0"/>
              <a:t>● поддержку </a:t>
            </a:r>
            <a:r>
              <a:rPr lang="ru-RU" b="1" dirty="0" smtClean="0"/>
              <a:t>спонтанной игры детей</a:t>
            </a:r>
            <a:r>
              <a:rPr lang="ru-RU" dirty="0" smtClean="0"/>
              <a:t>, ее обогащение, обеспечение игрового времени и пространства;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Психолого-педагогические условия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5) взаимодействие с родителями (законными представителями) по вопросам образования ребёнка, непосредственного вовлечения их в образовательную деятельность, в том числе посредством создания образовательных проектов совместно с семьёй на основе выявления потребностей и поддержки образовательных инициатив семьи.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Предметно-пространственная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76353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3.3.2. Развивающая предметно-пространственная среда должна обеспечивать возможность общения и совместной деятельности детей и взрослых (в том числе детей разного возраста), во всей группе и в малых группах, двигательной активности детей, а также возможности для уединения.</a:t>
            </a:r>
          </a:p>
          <a:p>
            <a:pPr>
              <a:buNone/>
            </a:pPr>
            <a:r>
              <a:rPr lang="ru-RU" dirty="0" smtClean="0"/>
              <a:t>Организация образовательного пространства и разнообразие материалов, оборудования и инвентаря (в здании и на участке) должны обеспечивать:</a:t>
            </a:r>
          </a:p>
          <a:p>
            <a:pPr>
              <a:buNone/>
            </a:pPr>
            <a:r>
              <a:rPr lang="ru-RU" dirty="0" smtClean="0"/>
              <a:t>● игровую, познавательную, исследовательскую и творческую активность всех категорий детей, экспериментирование с доступными детям материалами (в том числе с песком и водой);</a:t>
            </a:r>
          </a:p>
          <a:p>
            <a:pPr>
              <a:buNone/>
            </a:pPr>
            <a:r>
              <a:rPr lang="ru-RU" dirty="0" smtClean="0"/>
              <a:t>● двигательную активность, в том числе развитие крупной и мелкой моторики, участие в подвижных играх и соревнованиях</a:t>
            </a:r>
            <a:r>
              <a:rPr lang="ru-RU" dirty="0" smtClean="0"/>
              <a:t>;</a:t>
            </a:r>
          </a:p>
          <a:p>
            <a:pPr>
              <a:buNone/>
            </a:pPr>
            <a:r>
              <a:rPr lang="ru-RU" dirty="0" smtClean="0"/>
              <a:t>● возможность самовыражения </a:t>
            </a:r>
            <a:r>
              <a:rPr lang="ru-RU" dirty="0" smtClean="0"/>
              <a:t>детей.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Предметно-пространственная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4) Вариативность среды предполагает: </a:t>
            </a:r>
          </a:p>
          <a:p>
            <a:pPr>
              <a:buNone/>
            </a:pPr>
            <a:r>
              <a:rPr lang="ru-RU" dirty="0" smtClean="0"/>
              <a:t>● наличие различных пространств (для игры, конструирования, уединения и пр.), а также разнообразных материалов, игр, игрушек и оборудования, обеспечивающих свободный выбор детей;</a:t>
            </a:r>
          </a:p>
          <a:p>
            <a:pPr>
              <a:buNone/>
            </a:pPr>
            <a:r>
              <a:rPr lang="ru-RU" dirty="0" smtClean="0"/>
              <a:t>● периодическую сменяемость игрового материала, появление новых предметов, стимулирующих игровую, двигательную, познавательную и исследовательскую активность детей.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Предметно-пространственная среда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5) Доступность среды предполагает:</a:t>
            </a:r>
          </a:p>
          <a:p>
            <a:r>
              <a:rPr lang="ru-RU" dirty="0" smtClean="0"/>
              <a:t>● доступность для воспитанников, в том числе детей с ограниченными возможностями здоровья и детей-инвалидов, всех помещений, где осуществляется образовательная деятельность;</a:t>
            </a:r>
          </a:p>
          <a:p>
            <a:r>
              <a:rPr lang="ru-RU" dirty="0" smtClean="0"/>
              <a:t>● свободный доступ детей, в том числе детей с ограниченными возможностями здоровья и детей-инвалидов, к играм, игрушкам, материалам, пособиям, обеспечивающим все основные виды детской активности;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88144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</a:t>
            </a:r>
            <a:br>
              <a:rPr lang="ru-RU" dirty="0" smtClean="0"/>
            </a:br>
            <a:r>
              <a:rPr lang="ru-RU" b="1" dirty="0" smtClean="0"/>
              <a:t>К </a:t>
            </a:r>
            <a:r>
              <a:rPr lang="ru-RU" b="1" dirty="0" smtClean="0"/>
              <a:t>началу дошкольного возраста (к 3 годам</a:t>
            </a:r>
            <a:r>
              <a:rPr lang="ru-RU" b="1" dirty="0" smtClean="0"/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400431"/>
            <a:ext cx="10058400" cy="5181601"/>
          </a:xfrm>
        </p:spPr>
        <p:txBody>
          <a:bodyPr>
            <a:normAutofit fontScale="92500"/>
          </a:bodyPr>
          <a:lstStyle/>
          <a:p>
            <a:r>
              <a:rPr lang="x-none" smtClean="0"/>
              <a:t> </a:t>
            </a:r>
            <a:r>
              <a:rPr lang="ru-RU" dirty="0" smtClean="0"/>
              <a:t>Р</a:t>
            </a:r>
            <a:r>
              <a:rPr lang="x-none" smtClean="0"/>
              <a:t>ебенок  </a:t>
            </a:r>
            <a:r>
              <a:rPr lang="x-none" smtClean="0"/>
              <a:t>интересуется окружающими предметами и </a:t>
            </a:r>
            <a:r>
              <a:rPr lang="x-none" b="1" smtClean="0"/>
              <a:t>активно действует с ними</a:t>
            </a:r>
            <a:r>
              <a:rPr lang="x-none" smtClean="0"/>
              <a:t>; эмоционально вовлечен </a:t>
            </a:r>
            <a:r>
              <a:rPr lang="x-none" b="1" smtClean="0"/>
              <a:t>в действия с игрушками и другими предметами,</a:t>
            </a:r>
            <a:r>
              <a:rPr lang="x-none" smtClean="0"/>
              <a:t> </a:t>
            </a:r>
            <a:r>
              <a:rPr lang="ru-RU" dirty="0" smtClean="0"/>
              <a:t>стремится </a:t>
            </a:r>
            <a:r>
              <a:rPr lang="x-none" smtClean="0"/>
              <a:t>проявл</a:t>
            </a:r>
            <a:r>
              <a:rPr lang="ru-RU" dirty="0" smtClean="0"/>
              <a:t>ять</a:t>
            </a:r>
            <a:r>
              <a:rPr lang="x-none" smtClean="0"/>
              <a:t> </a:t>
            </a:r>
            <a:r>
              <a:rPr lang="x-none" smtClean="0"/>
              <a:t>настойчивость в достижении результата своих действий;</a:t>
            </a:r>
            <a:endParaRPr lang="ru-RU" dirty="0" smtClean="0"/>
          </a:p>
          <a:p>
            <a:r>
              <a:rPr lang="x-none" smtClean="0"/>
              <a:t> </a:t>
            </a:r>
            <a:r>
              <a:rPr lang="ru-RU" dirty="0" smtClean="0"/>
              <a:t>И</a:t>
            </a:r>
            <a:r>
              <a:rPr lang="x-none" smtClean="0"/>
              <a:t>спользует </a:t>
            </a:r>
            <a:r>
              <a:rPr lang="x-none" smtClean="0"/>
              <a:t>специфические, </a:t>
            </a:r>
            <a:r>
              <a:rPr lang="x-none" b="1" smtClean="0"/>
              <a:t>культурно фиксированные  предметные действия</a:t>
            </a:r>
            <a:r>
              <a:rPr lang="x-none" smtClean="0"/>
              <a:t>, знает назначение бытовых предметов (ложки, расчёски, карандаша и пр.)  и умеет пользоваться ими. Владеет простейшими навыками самообслуживания; </a:t>
            </a:r>
            <a:r>
              <a:rPr lang="ru-RU" b="1" dirty="0" smtClean="0"/>
              <a:t>стремится </a:t>
            </a:r>
            <a:r>
              <a:rPr lang="x-none" b="1" smtClean="0"/>
              <a:t>проявля</a:t>
            </a:r>
            <a:r>
              <a:rPr lang="ru-RU" b="1" dirty="0" err="1" smtClean="0"/>
              <a:t>ть</a:t>
            </a:r>
            <a:r>
              <a:rPr lang="x-none" b="1" smtClean="0"/>
              <a:t> самостоятельность в бытов</a:t>
            </a:r>
            <a:r>
              <a:rPr lang="ru-RU" b="1" dirty="0" err="1" smtClean="0"/>
              <a:t>ом</a:t>
            </a:r>
            <a:r>
              <a:rPr lang="x-none" b="1" smtClean="0"/>
              <a:t> и игров</a:t>
            </a:r>
            <a:r>
              <a:rPr lang="ru-RU" b="1" dirty="0" err="1" smtClean="0"/>
              <a:t>ом</a:t>
            </a:r>
            <a:r>
              <a:rPr lang="ru-RU" b="1" dirty="0" smtClean="0"/>
              <a:t> поведении</a:t>
            </a:r>
            <a:r>
              <a:rPr lang="x-none" smtClean="0"/>
              <a:t>;</a:t>
            </a:r>
            <a:endParaRPr lang="ru-RU" dirty="0" smtClean="0"/>
          </a:p>
          <a:p>
            <a:r>
              <a:rPr lang="x-none" smtClean="0"/>
              <a:t> </a:t>
            </a:r>
            <a:r>
              <a:rPr lang="ru-RU" dirty="0" smtClean="0"/>
              <a:t>С</a:t>
            </a:r>
            <a:r>
              <a:rPr lang="x-none" smtClean="0"/>
              <a:t>тремится </a:t>
            </a:r>
            <a:r>
              <a:rPr lang="x-none" smtClean="0"/>
              <a:t>к общению со взрослыми и </a:t>
            </a:r>
            <a:r>
              <a:rPr lang="x-none" b="1" smtClean="0"/>
              <a:t>активно подражает </a:t>
            </a:r>
            <a:r>
              <a:rPr lang="x-none" smtClean="0"/>
              <a:t>им </a:t>
            </a:r>
            <a:r>
              <a:rPr lang="x-none" b="1" smtClean="0"/>
              <a:t>в  движениях и действиях</a:t>
            </a:r>
            <a:r>
              <a:rPr lang="x-none" smtClean="0"/>
              <a:t>; появляются игры, в которых </a:t>
            </a:r>
            <a:r>
              <a:rPr lang="ru-RU" dirty="0" smtClean="0"/>
              <a:t>ребенок </a:t>
            </a:r>
            <a:r>
              <a:rPr lang="x-none" smtClean="0"/>
              <a:t>воспроизводит действия взрослого;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</a:t>
            </a:r>
            <a:br>
              <a:rPr lang="ru-RU" dirty="0" smtClean="0"/>
            </a:br>
            <a:r>
              <a:rPr lang="ru-RU" b="1" dirty="0" smtClean="0"/>
              <a:t>К началу дошкольного возраста (к 3 годам)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x-none" smtClean="0"/>
              <a:t> проявляет интерес к сверстникам; </a:t>
            </a:r>
            <a:r>
              <a:rPr lang="x-none" b="1" smtClean="0"/>
              <a:t>наблюдает за их действиями и подражает им;</a:t>
            </a:r>
            <a:endParaRPr lang="ru-RU" b="1" dirty="0" smtClean="0"/>
          </a:p>
          <a:p>
            <a:r>
              <a:rPr lang="x-none" smtClean="0"/>
              <a:t> ребенок </a:t>
            </a:r>
            <a:r>
              <a:rPr lang="ru-RU" dirty="0" smtClean="0"/>
              <a:t>обладает интересом к</a:t>
            </a:r>
            <a:r>
              <a:rPr lang="x-none" smtClean="0"/>
              <a:t> стих</a:t>
            </a:r>
            <a:r>
              <a:rPr lang="ru-RU" dirty="0" err="1" smtClean="0"/>
              <a:t>ам</a:t>
            </a:r>
            <a:r>
              <a:rPr lang="x-none" smtClean="0"/>
              <a:t>, песн</a:t>
            </a:r>
            <a:r>
              <a:rPr lang="ru-RU" dirty="0" smtClean="0"/>
              <a:t>ям</a:t>
            </a:r>
            <a:r>
              <a:rPr lang="x-none" smtClean="0"/>
              <a:t> и сказк</a:t>
            </a:r>
            <a:r>
              <a:rPr lang="ru-RU" dirty="0" err="1" smtClean="0"/>
              <a:t>ам</a:t>
            </a:r>
            <a:r>
              <a:rPr lang="x-none" smtClean="0"/>
              <a:t>, </a:t>
            </a:r>
            <a:r>
              <a:rPr lang="x-none" b="1" smtClean="0"/>
              <a:t>рассматрива</a:t>
            </a:r>
            <a:r>
              <a:rPr lang="ru-RU" b="1" dirty="0" err="1" smtClean="0"/>
              <a:t>нию</a:t>
            </a:r>
            <a:r>
              <a:rPr lang="x-none" smtClean="0"/>
              <a:t> картинки, </a:t>
            </a:r>
            <a:r>
              <a:rPr lang="ru-RU" dirty="0" smtClean="0"/>
              <a:t>стремится </a:t>
            </a:r>
            <a:r>
              <a:rPr lang="x-none" b="1" smtClean="0"/>
              <a:t>двигаться</a:t>
            </a:r>
            <a:r>
              <a:rPr lang="x-none" smtClean="0"/>
              <a:t> под музыку; </a:t>
            </a:r>
            <a:r>
              <a:rPr lang="ru-RU" dirty="0" smtClean="0"/>
              <a:t>проявляет </a:t>
            </a:r>
            <a:r>
              <a:rPr lang="x-none" smtClean="0"/>
              <a:t>эмоциональный  отклик на </a:t>
            </a:r>
            <a:r>
              <a:rPr lang="ru-RU" dirty="0" smtClean="0"/>
              <a:t>различные произведения культуры и искусства</a:t>
            </a:r>
            <a:r>
              <a:rPr lang="x-none" smtClean="0"/>
              <a:t>;</a:t>
            </a:r>
            <a:endParaRPr lang="ru-RU" dirty="0" smtClean="0"/>
          </a:p>
          <a:p>
            <a:r>
              <a:rPr lang="x-none" smtClean="0"/>
              <a:t> у ребёнка развита крупная моторика, он стремится </a:t>
            </a:r>
            <a:r>
              <a:rPr lang="x-none" b="1" smtClean="0"/>
              <a:t>осваивать различные виды движения </a:t>
            </a:r>
            <a:r>
              <a:rPr lang="x-none" smtClean="0"/>
              <a:t>(бег, лазанье, перешагивание и пр.).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В </a:t>
            </a:r>
            <a:r>
              <a:rPr lang="ru-RU" sz="3600" b="1" dirty="0" smtClean="0"/>
              <a:t>городском туре </a:t>
            </a:r>
            <a:r>
              <a:rPr lang="ru-RU" sz="3600" dirty="0" smtClean="0"/>
              <a:t>Конкурса могут принимать участие дошкольные образовательные учреждения - </a:t>
            </a:r>
            <a:r>
              <a:rPr lang="ru-RU" sz="3600" b="1" dirty="0" smtClean="0"/>
              <a:t>победители районного тура Конкурса </a:t>
            </a:r>
            <a:r>
              <a:rPr lang="ru-RU" sz="3600" dirty="0" smtClean="0"/>
              <a:t>(не более трех ДОУ от района), находящиеся в ведении администраций районов Санкт-Петербурга.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</a:t>
            </a:r>
            <a:br>
              <a:rPr lang="ru-RU" dirty="0" smtClean="0"/>
            </a:br>
            <a:r>
              <a:rPr lang="ru-RU" b="1" dirty="0" smtClean="0"/>
              <a:t>К </a:t>
            </a:r>
            <a:r>
              <a:rPr lang="ru-RU" b="1" dirty="0" smtClean="0"/>
              <a:t>завершению дошкольного </a:t>
            </a:r>
            <a:r>
              <a:rPr lang="ru-RU" b="1" dirty="0" smtClean="0"/>
              <a:t>образования</a:t>
            </a:r>
            <a:br>
              <a:rPr lang="ru-RU" b="1" dirty="0" smtClean="0"/>
            </a:br>
            <a:r>
              <a:rPr lang="ru-RU" b="1" dirty="0" smtClean="0"/>
              <a:t>  </a:t>
            </a:r>
            <a:r>
              <a:rPr lang="ru-RU" b="1" dirty="0" smtClean="0"/>
              <a:t>(к 7 годам</a:t>
            </a:r>
            <a:r>
              <a:rPr lang="ru-RU" b="1" dirty="0" smtClean="0"/>
              <a:t>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599"/>
            <a:ext cx="10058400" cy="480471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 ребёнок овладевает основными </a:t>
            </a:r>
            <a:r>
              <a:rPr lang="ru-RU" b="1" dirty="0" smtClean="0"/>
              <a:t>культурными способами деятельности, проявляет инициативу и самостоятельность в разных видах деятельности </a:t>
            </a:r>
            <a:r>
              <a:rPr lang="ru-RU" dirty="0" smtClean="0"/>
              <a:t>– игре, общении, конструировании и др.; способен выбирать себе род занятий, участников по совместной деятельности;</a:t>
            </a:r>
          </a:p>
          <a:p>
            <a:r>
              <a:rPr lang="ru-RU" dirty="0" smtClean="0"/>
              <a:t> ребёнок обладает установкой положительного отношения к миру, другим людям и самому себе, обладает чувством собственного достоинства; </a:t>
            </a:r>
            <a:r>
              <a:rPr lang="ru-RU" b="1" dirty="0" smtClean="0"/>
              <a:t>активно взаимодействует со сверстниками и взрослыми, участвует в совместных играх</a:t>
            </a:r>
            <a:r>
              <a:rPr lang="ru-RU" dirty="0" smtClean="0"/>
              <a:t>. Способен договариваться, учитывать интересы и чувства других, сопереживать неудачам и </a:t>
            </a:r>
            <a:r>
              <a:rPr lang="ru-RU" dirty="0" err="1" smtClean="0"/>
              <a:t>сорадоваться</a:t>
            </a:r>
            <a:r>
              <a:rPr lang="ru-RU" dirty="0" smtClean="0"/>
              <a:t> успехам других, адекватно проявляет свои чувства, в том числе чувство веры в себя, старается разрешать конфликты;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</a:t>
            </a:r>
            <a:br>
              <a:rPr lang="ru-RU" dirty="0" smtClean="0"/>
            </a:br>
            <a:r>
              <a:rPr lang="ru-RU" b="1" dirty="0" smtClean="0"/>
              <a:t>К завершению дошкольного образования</a:t>
            </a:r>
            <a:br>
              <a:rPr lang="ru-RU" b="1" dirty="0" smtClean="0"/>
            </a:br>
            <a:r>
              <a:rPr lang="ru-RU" b="1" dirty="0" smtClean="0"/>
              <a:t>  (к 7 годам):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Ребёнок </a:t>
            </a:r>
            <a:r>
              <a:rPr lang="ru-RU" dirty="0" smtClean="0"/>
              <a:t>обладает развитым воображением, которое реализуется </a:t>
            </a:r>
            <a:r>
              <a:rPr lang="ru-RU" b="1" dirty="0" smtClean="0"/>
              <a:t>в разных видах деятельности</a:t>
            </a:r>
            <a:r>
              <a:rPr lang="ru-RU" dirty="0" smtClean="0"/>
              <a:t>, и, прежде всего, в </a:t>
            </a:r>
            <a:r>
              <a:rPr lang="ru-RU" b="1" dirty="0" smtClean="0"/>
              <a:t>игре</a:t>
            </a:r>
            <a:r>
              <a:rPr lang="ru-RU" dirty="0" smtClean="0"/>
              <a:t>; ребёнок владеет разными формами и видами игры, различает условную и реальную ситуации, умеет подчиняться разным правилам и социальным нормам; </a:t>
            </a:r>
          </a:p>
          <a:p>
            <a:r>
              <a:rPr lang="ru-RU" dirty="0" smtClean="0"/>
              <a:t>У ребёнка </a:t>
            </a:r>
            <a:r>
              <a:rPr lang="ru-RU" dirty="0" smtClean="0"/>
              <a:t>развита крупная и мелкая моторика; он подвижен, вынослив, </a:t>
            </a:r>
            <a:r>
              <a:rPr lang="ru-RU" b="1" dirty="0" smtClean="0"/>
              <a:t>владеет основными движениями, может контролировать свои движения и управлять ими</a:t>
            </a:r>
            <a:r>
              <a:rPr lang="ru-RU" dirty="0" smtClean="0"/>
              <a:t>; </a:t>
            </a:r>
          </a:p>
          <a:p>
            <a:r>
              <a:rPr lang="ru-RU" dirty="0" smtClean="0"/>
              <a:t> ребёнок способен к волевым усилиям, может </a:t>
            </a:r>
            <a:r>
              <a:rPr lang="ru-RU" b="1" dirty="0" smtClean="0"/>
              <a:t>следовать социальным нормам поведения и правилам в разных видах деятельности, во взаимоотношениях со взрослыми и сверстниками,</a:t>
            </a:r>
            <a:r>
              <a:rPr lang="ru-RU" dirty="0" smtClean="0"/>
              <a:t> может соблюдать правила безопасного поведения и личной гигиены;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Целевые ориентиры</a:t>
            </a:r>
            <a:br>
              <a:rPr lang="ru-RU" dirty="0" smtClean="0"/>
            </a:br>
            <a:r>
              <a:rPr lang="ru-RU" b="1" dirty="0" smtClean="0"/>
              <a:t>К завершению дошкольного образования</a:t>
            </a:r>
            <a:br>
              <a:rPr lang="ru-RU" b="1" dirty="0" smtClean="0"/>
            </a:br>
            <a:r>
              <a:rPr lang="ru-RU" b="1" dirty="0" smtClean="0"/>
              <a:t>  (к 7 годам):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 </a:t>
            </a:r>
            <a:r>
              <a:rPr lang="ru-RU" dirty="0" smtClean="0"/>
              <a:t>Ребёнок </a:t>
            </a:r>
            <a:r>
              <a:rPr lang="ru-RU" dirty="0" smtClean="0"/>
              <a:t>проявляет любознательность</a:t>
            </a:r>
            <a:r>
              <a:rPr lang="ru-RU" b="1" dirty="0" smtClean="0"/>
              <a:t>, задаёт вопросы </a:t>
            </a:r>
            <a:r>
              <a:rPr lang="ru-RU" dirty="0" smtClean="0"/>
              <a:t>взрослым и сверстникам, интересуется причинно-следственными связями, пытается самостоятельно придумывать объяснения явлениям природы и поступкам людей; </a:t>
            </a:r>
            <a:r>
              <a:rPr lang="ru-RU" b="1" dirty="0" smtClean="0"/>
              <a:t>склонен наблюдать, экспериментировать</a:t>
            </a:r>
            <a:r>
              <a:rPr lang="ru-RU" dirty="0" smtClean="0"/>
              <a:t>. Обладает начальными знаниями о себе, о природном и социальном мире, в котором он живёт; знаком с произведениями детской литературы, обладает элементарными представлениями из области живой природы, естествознания, математики, истории и т.п.; </a:t>
            </a:r>
            <a:r>
              <a:rPr lang="ru-RU" b="1" dirty="0" smtClean="0"/>
              <a:t>ребёнок способен к принятию собственных решений, опираясь на свои знания и умения в различных видах деятельности.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8ad2885c67b7126f8d1c8bec04991d725f48af760161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36599" y="2529017"/>
            <a:ext cx="2563571" cy="3263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512177" y="850211"/>
            <a:ext cx="793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за внимание!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9460" y="2320919"/>
            <a:ext cx="429328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7013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9A531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должны жить в мире красоты, игры, сказки, </a:t>
            </a:r>
            <a:r>
              <a:rPr lang="ru-RU" sz="2000" b="1" i="1" dirty="0" smtClean="0">
                <a:solidFill>
                  <a:srgbClr val="9A531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музыки</a:t>
            </a:r>
            <a:r>
              <a:rPr lang="ru-RU" sz="2000" b="1" i="1" dirty="0" smtClean="0">
                <a:solidFill>
                  <a:srgbClr val="9A531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рисунка, фантазии, творчества. </a:t>
            </a:r>
            <a:endParaRPr lang="ru-RU" sz="2000" b="1" dirty="0" smtClean="0">
              <a:solidFill>
                <a:srgbClr val="9A5315"/>
              </a:solidFill>
              <a:latin typeface="Arial" pitchFamily="34" charset="0"/>
              <a:cs typeface="Arial" pitchFamily="34" charset="0"/>
            </a:endParaRPr>
          </a:p>
          <a:p>
            <a:pPr lvl="0" indent="22701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9A5315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В. А.Сухомлинский</a:t>
            </a:r>
            <a:endParaRPr lang="ru-RU" sz="2000" b="1" dirty="0" smtClean="0">
              <a:solidFill>
                <a:srgbClr val="9A5315"/>
              </a:solidFill>
              <a:latin typeface="Arial" pitchFamily="34" charset="0"/>
              <a:cs typeface="Arial" pitchFamily="34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9A5315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9A5315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i="1" dirty="0" smtClean="0">
              <a:solidFill>
                <a:srgbClr val="9A5315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2270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Дети </a:t>
            </a: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забавляют себя тем или иным занятием даже </a:t>
            </a: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тогда,</a:t>
            </a:r>
            <a:r>
              <a:rPr lang="ru-RU" sz="2000" b="1" dirty="0" smtClean="0">
                <a:solidFill>
                  <a:srgbClr val="9A5315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ничего не делают.</a:t>
            </a:r>
            <a:endParaRPr lang="ru-RU" sz="2000" b="1" dirty="0" smtClean="0">
              <a:solidFill>
                <a:srgbClr val="9A5315"/>
              </a:solidFill>
              <a:latin typeface="Arial" pitchFamily="34" charset="0"/>
              <a:cs typeface="Arial" pitchFamily="34" charset="0"/>
            </a:endParaRPr>
          </a:p>
          <a:p>
            <a:pPr lvl="0" indent="227013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9A5315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Марк Туллий Цицерон</a:t>
            </a:r>
            <a:endParaRPr lang="ru-RU" sz="2000" b="1" dirty="0" smtClean="0">
              <a:solidFill>
                <a:srgbClr val="9A531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120978">
            <a:off x="-111505" y="1102515"/>
            <a:ext cx="6845236" cy="9609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Номинации </a:t>
            </a:r>
            <a:r>
              <a:rPr lang="ru-RU" b="1" dirty="0" smtClean="0"/>
              <a:t>Конкурса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2301002" y="364987"/>
          <a:ext cx="9709766" cy="5932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799070"/>
          </a:xfrm>
        </p:spPr>
        <p:txBody>
          <a:bodyPr/>
          <a:lstStyle/>
          <a:p>
            <a:pPr algn="ctr"/>
            <a:r>
              <a:rPr lang="ru-RU" dirty="0" smtClean="0"/>
              <a:t>Проведение конкурса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999310" y="1260389"/>
          <a:ext cx="10058400" cy="5379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вниз 4"/>
          <p:cNvSpPr/>
          <p:nvPr/>
        </p:nvSpPr>
        <p:spPr>
          <a:xfrm>
            <a:off x="3056238" y="5165124"/>
            <a:ext cx="650789" cy="49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8250195" y="5193957"/>
            <a:ext cx="650789" cy="494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7548" y="337750"/>
            <a:ext cx="10058402" cy="774357"/>
          </a:xfrm>
        </p:spPr>
        <p:txBody>
          <a:bodyPr/>
          <a:lstStyle/>
          <a:p>
            <a:pPr algn="ctr"/>
            <a:r>
              <a:rPr lang="ru-RU" b="1" dirty="0" smtClean="0"/>
              <a:t>Материалы конкурса: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342768"/>
            <a:ext cx="10058400" cy="46389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/>
              <a:t>Методические  разработки  </a:t>
            </a:r>
            <a:r>
              <a:rPr lang="ru-RU" sz="3600" dirty="0" smtClean="0"/>
              <a:t>педагогических коллективов ДОУ </a:t>
            </a:r>
            <a:r>
              <a:rPr lang="ru-RU" sz="3600" b="1" dirty="0" smtClean="0"/>
              <a:t>на основе  </a:t>
            </a:r>
            <a:r>
              <a:rPr lang="ru-RU" sz="3600" b="1" dirty="0" err="1" smtClean="0"/>
              <a:t>системно-деятельностного</a:t>
            </a:r>
            <a:r>
              <a:rPr lang="ru-RU" sz="3600" b="1" dirty="0" smtClean="0"/>
              <a:t> подхода</a:t>
            </a:r>
            <a:r>
              <a:rPr lang="ru-RU" sz="3600" dirty="0" smtClean="0"/>
              <a:t>, отражающих </a:t>
            </a:r>
            <a:r>
              <a:rPr lang="ru-RU" sz="3600" b="1" dirty="0" smtClean="0"/>
              <a:t>вариативные формы работы с детьми </a:t>
            </a:r>
            <a:r>
              <a:rPr lang="ru-RU" sz="3600" dirty="0" smtClean="0"/>
              <a:t>на этапе введения ФГОС дошкольного </a:t>
            </a:r>
            <a:r>
              <a:rPr lang="ru-RU" sz="3600" dirty="0" smtClean="0"/>
              <a:t>образования</a:t>
            </a:r>
            <a:endParaRPr lang="ru-RU" sz="3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Прием заявок и методических материалов на Городской тур конкурса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/>
              <a:t>05.11.2013 - 06.11.2013</a:t>
            </a:r>
          </a:p>
          <a:p>
            <a:pPr algn="ctr">
              <a:buNone/>
            </a:pPr>
            <a:r>
              <a:rPr lang="ru-RU" sz="4000" dirty="0" smtClean="0"/>
              <a:t>с 10.00 до </a:t>
            </a:r>
            <a:r>
              <a:rPr lang="ru-RU" sz="4000" dirty="0" smtClean="0"/>
              <a:t>16.00</a:t>
            </a:r>
          </a:p>
          <a:p>
            <a:pPr algn="ctr">
              <a:buNone/>
            </a:pPr>
            <a:endParaRPr lang="ru-RU" sz="4000" dirty="0" smtClean="0"/>
          </a:p>
          <a:p>
            <a:pPr algn="ctr">
              <a:buNone/>
            </a:pPr>
            <a:r>
              <a:rPr lang="ru-RU" sz="4000" dirty="0" smtClean="0"/>
              <a:t>СПб АППО, ул. Ломоносова, д. 11-13, </a:t>
            </a:r>
            <a:r>
              <a:rPr lang="ru-RU" sz="4000" dirty="0" err="1" smtClean="0"/>
              <a:t>каб</a:t>
            </a:r>
            <a:r>
              <a:rPr lang="ru-RU" sz="4000" dirty="0" smtClean="0"/>
              <a:t>. 227</a:t>
            </a:r>
          </a:p>
          <a:p>
            <a:pPr algn="ctr">
              <a:buNone/>
            </a:pPr>
            <a:endParaRPr lang="ru-RU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Городской тур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65214" y="1752600"/>
            <a:ext cx="10058400" cy="454110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Заявка </a:t>
            </a:r>
            <a:r>
              <a:rPr lang="ru-RU" dirty="0" smtClean="0"/>
              <a:t>согласно приложению №2 к Положению о Конкурсе;</a:t>
            </a:r>
          </a:p>
          <a:p>
            <a:pPr lvl="0"/>
            <a:r>
              <a:rPr lang="ru-RU" dirty="0" smtClean="0"/>
              <a:t>Методические  разработки  педагогических коллективов ДОУ на основе  </a:t>
            </a:r>
            <a:r>
              <a:rPr lang="ru-RU" dirty="0" err="1" smtClean="0"/>
              <a:t>системно-деятельностного</a:t>
            </a:r>
            <a:r>
              <a:rPr lang="ru-RU" dirty="0" smtClean="0"/>
              <a:t> подхода, отражающих вариативные формы работы с детьми и семьями воспитанников на этапе введения ФГОС дошкольного образования;</a:t>
            </a:r>
          </a:p>
          <a:p>
            <a:pPr lvl="0"/>
            <a:r>
              <a:rPr lang="ru-RU" dirty="0" smtClean="0"/>
              <a:t>Документ, подтверждающий победу в районном конкурсе «Реализация </a:t>
            </a:r>
            <a:r>
              <a:rPr lang="ru-RU" dirty="0" err="1" smtClean="0"/>
              <a:t>системно-деятельностного</a:t>
            </a:r>
            <a:r>
              <a:rPr lang="ru-RU" dirty="0" smtClean="0"/>
              <a:t> подхода в практике работы ДОУ на этапе введения ФГОС дошкольного образования» с печатью ИМЦ района.</a:t>
            </a:r>
          </a:p>
          <a:p>
            <a:pPr lvl="0"/>
            <a:r>
              <a:rPr lang="ru-RU" dirty="0" smtClean="0"/>
              <a:t>Скриншот </a:t>
            </a:r>
            <a:r>
              <a:rPr lang="ru-RU" dirty="0" smtClean="0"/>
              <a:t>со страницы сайта ДОУ, подтверждающий транслирование/распространение методических разработок педагогического коллектива ДОУ с учетом отсутствия нарушений авторских прав.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TS103431377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Illustration_16x9_TP103431353.potx" id="{8A6F2D2F-6FDF-40AD-A2FC-E20AC28411A7}" vid="{0B84DAD3-D477-4488-8A04-91C293FC61C2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TS103431377</Template>
  <TotalTime>0</TotalTime>
  <Words>1288</Words>
  <Application>Microsoft Office PowerPoint</Application>
  <PresentationFormat>Произвольный</PresentationFormat>
  <Paragraphs>205</Paragraphs>
  <Slides>43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4" baseType="lpstr">
      <vt:lpstr>TS103431377</vt:lpstr>
      <vt:lpstr>«Реализация системно-деятельностного подхода в практике работы ДОУ  на этапе введения ФГОС дошкольного образования»</vt:lpstr>
      <vt:lpstr>Цель Конкурса: </vt:lpstr>
      <vt:lpstr>Задачи Конкурса: </vt:lpstr>
      <vt:lpstr>Участники конкурса</vt:lpstr>
      <vt:lpstr>Номинации Конкурса</vt:lpstr>
      <vt:lpstr>Проведение конкурса</vt:lpstr>
      <vt:lpstr>Материалы конкурса:</vt:lpstr>
      <vt:lpstr>Прием заявок и методических материалов на Городской тур конкурса</vt:lpstr>
      <vt:lpstr>Городской тур</vt:lpstr>
      <vt:lpstr>Слайд 10</vt:lpstr>
      <vt:lpstr>Характеристика материалов, представленных на конкурс</vt:lpstr>
      <vt:lpstr>Приложение:</vt:lpstr>
      <vt:lpstr>Слайд 13</vt:lpstr>
      <vt:lpstr>Удачи в конкурсе!</vt:lpstr>
      <vt:lpstr>ФГОС ДО</vt:lpstr>
      <vt:lpstr>ФГОС ДО</vt:lpstr>
      <vt:lpstr>Принцип ФГОС ДО</vt:lpstr>
      <vt:lpstr>Принципы дошкольного образования:</vt:lpstr>
      <vt:lpstr>Требования к Программе</vt:lpstr>
      <vt:lpstr>Программа направлена на:</vt:lpstr>
      <vt:lpstr>Содержание Программы… </vt:lpstr>
      <vt:lpstr>Социально-коммуникативное развитие</vt:lpstr>
      <vt:lpstr>Познавательное, речевое, художественно-эстетическое и физическое развитие</vt:lpstr>
      <vt:lpstr>2.6. Конкретное содержание указанных образовательных областей зависит от возраста детей и должно реализовываться в определённых видах деятельности:</vt:lpstr>
      <vt:lpstr>Образовательная среда:</vt:lpstr>
      <vt:lpstr>Содержательный раздел Программы</vt:lpstr>
      <vt:lpstr>Содержательный раздел программы</vt:lpstr>
      <vt:lpstr>Организационный раздел</vt:lpstr>
      <vt:lpstr>Организационный раздел</vt:lpstr>
      <vt:lpstr>Психолого-педагогические условия</vt:lpstr>
      <vt:lpstr>Психолого-педагогические условия</vt:lpstr>
      <vt:lpstr>Психолого-педагогические уловия</vt:lpstr>
      <vt:lpstr>Психолого-педагогические условия</vt:lpstr>
      <vt:lpstr>Психолого-педагогические условия</vt:lpstr>
      <vt:lpstr>Предметно-пространственная среда</vt:lpstr>
      <vt:lpstr>Предметно-пространственная среда</vt:lpstr>
      <vt:lpstr>Предметно-пространственная среда</vt:lpstr>
      <vt:lpstr>Целевые ориентиры К началу дошкольного возраста (к 3 годам)</vt:lpstr>
      <vt:lpstr>Целевые ориентиры К началу дошкольного возраста (к 3 годам)</vt:lpstr>
      <vt:lpstr>Целевые ориентиры К завершению дошкольного образования   (к 7 годам):</vt:lpstr>
      <vt:lpstr>Целевые ориентиры К завершению дошкольного образования   (к 7 годам):</vt:lpstr>
      <vt:lpstr>Целевые ориентиры К завершению дошкольного образования   (к 7 годам):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2013-10-09T15:36:28Z</dcterms:created>
  <dcterms:modified xsi:type="dcterms:W3CDTF">2013-10-09T19:56:17Z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